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9" r:id="rId3"/>
    <p:sldMasterId id="2147483693" r:id="rId4"/>
    <p:sldMasterId id="2147483707" r:id="rId5"/>
    <p:sldMasterId id="2147483721" r:id="rId6"/>
    <p:sldMasterId id="2147483735" r:id="rId7"/>
    <p:sldMasterId id="2147483751" r:id="rId8"/>
    <p:sldMasterId id="2147483768" r:id="rId9"/>
    <p:sldMasterId id="2147483783" r:id="rId10"/>
  </p:sldMasterIdLst>
  <p:notesMasterIdLst>
    <p:notesMasterId r:id="rId27"/>
  </p:notesMasterIdLst>
  <p:handoutMasterIdLst>
    <p:handoutMasterId r:id="rId28"/>
  </p:handoutMasterIdLst>
  <p:sldIdLst>
    <p:sldId id="670" r:id="rId11"/>
    <p:sldId id="771" r:id="rId12"/>
    <p:sldId id="772" r:id="rId13"/>
    <p:sldId id="766" r:id="rId14"/>
    <p:sldId id="697" r:id="rId15"/>
    <p:sldId id="699" r:id="rId16"/>
    <p:sldId id="683" r:id="rId17"/>
    <p:sldId id="685" r:id="rId18"/>
    <p:sldId id="759" r:id="rId19"/>
    <p:sldId id="708" r:id="rId20"/>
    <p:sldId id="687" r:id="rId21"/>
    <p:sldId id="768" r:id="rId22"/>
    <p:sldId id="769" r:id="rId23"/>
    <p:sldId id="770" r:id="rId24"/>
    <p:sldId id="764" r:id="rId25"/>
    <p:sldId id="774" r:id="rId2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71">
          <p15:clr>
            <a:srgbClr val="A4A3A4"/>
          </p15:clr>
        </p15:guide>
        <p15:guide id="2" pos="315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8514" autoAdjust="0"/>
  </p:normalViewPr>
  <p:slideViewPr>
    <p:cSldViewPr>
      <p:cViewPr varScale="1">
        <p:scale>
          <a:sx n="111" d="100"/>
          <a:sy n="111" d="100"/>
        </p:scale>
        <p:origin x="-1890" y="-96"/>
      </p:cViewPr>
      <p:guideLst>
        <p:guide orient="horz" pos="1071"/>
        <p:guide pos="31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35043864578042"/>
          <c:y val="3.8071779293598618E-2"/>
          <c:w val="0.47435407365283327"/>
          <c:h val="0.515378127578130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6350">
              <a:solidFill>
                <a:schemeClr val="bg1">
                  <a:lumMod val="500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1.6781787083256693E-2"/>
                  <c:y val="3.247581895376664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2292135306438872E-2"/>
                  <c:y val="-1.86601681503585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Новое строительство и расширение электросетевых объектов</c:v>
                </c:pt>
                <c:pt idx="1">
                  <c:v>Реконструкция и техническое перевооружение  электросетевых объектов</c:v>
                </c:pt>
                <c:pt idx="2">
                  <c:v>Энергоремонтное (ремонтное) производство,  техническое обслуживание</c:v>
                </c:pt>
                <c:pt idx="3">
                  <c:v>ИТ-закупки</c:v>
                </c:pt>
                <c:pt idx="4">
                  <c:v>Прочие закупки, в том числе финасовые услуги, страхование, аренда земли, приобритение электросетевых объектов</c:v>
                </c:pt>
              </c:strCache>
            </c:strRef>
          </c:cat>
          <c:val>
            <c:numRef>
              <c:f>Лист1!$B$2:$B$6</c:f>
              <c:numCache>
                <c:formatCode>_(* #,##0.00_);_(* \(#,##0.00\);_(* "-"??_);_(@_)</c:formatCode>
                <c:ptCount val="5"/>
                <c:pt idx="0">
                  <c:v>113723755.51000001</c:v>
                </c:pt>
                <c:pt idx="1">
                  <c:v>73283902.400000006</c:v>
                </c:pt>
                <c:pt idx="2">
                  <c:v>35555583</c:v>
                </c:pt>
                <c:pt idx="3">
                  <c:v>6990006.75</c:v>
                </c:pt>
                <c:pt idx="4">
                  <c:v>72599033.099999994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6471047957007836"/>
          <c:w val="0.978533447093905"/>
          <c:h val="0.4352895915902337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15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89937491790721"/>
          <c:y val="0.12620984747366021"/>
          <c:w val="0.45209576746612085"/>
          <c:h val="0.739692189585575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</c:spPr>
          </c:dPt>
          <c:dPt>
            <c:idx val="1"/>
            <c:bubble3D val="0"/>
            <c:explosion val="46"/>
            <c:spPr>
              <a:solidFill>
                <a:schemeClr val="accent5">
                  <a:lumMod val="75000"/>
                </a:schemeClr>
              </a:solidFill>
              <a:ln w="44450">
                <a:solidFill>
                  <a:schemeClr val="bg1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открытые </c:v>
                </c:pt>
                <c:pt idx="1">
                  <c:v>закрытые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5"/>
      </c:pieChart>
      <c:spPr>
        <a:ln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460517397820142E-2"/>
          <c:y val="6.0115212935657789E-2"/>
          <c:w val="0.95007178654941793"/>
          <c:h val="0.54615380974245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прямых договоров с МСП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II полугодие 2015</c:v>
                </c:pt>
                <c:pt idx="3">
                  <c:v>с 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0.19</c:v>
                </c:pt>
                <c:pt idx="1">
                  <c:v>0.24</c:v>
                </c:pt>
                <c:pt idx="2">
                  <c:v>0.05</c:v>
                </c:pt>
                <c:pt idx="3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договоров с МСП с учетом субподряда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9.9856426901164148E-3"/>
                  <c:y val="-2.7325096788935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II полугодие 2015</c:v>
                </c:pt>
                <c:pt idx="3">
                  <c:v>с 2016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2">
                  <c:v>0.09</c:v>
                </c:pt>
                <c:pt idx="3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230784"/>
        <c:axId val="200232320"/>
      </c:barChart>
      <c:catAx>
        <c:axId val="200230784"/>
        <c:scaling>
          <c:orientation val="minMax"/>
        </c:scaling>
        <c:delete val="0"/>
        <c:axPos val="b"/>
        <c:majorGridlines>
          <c:spPr>
            <a:ln w="6350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00232320"/>
        <c:crosses val="autoZero"/>
        <c:auto val="1"/>
        <c:lblAlgn val="ctr"/>
        <c:lblOffset val="100"/>
        <c:noMultiLvlLbl val="0"/>
      </c:catAx>
      <c:valAx>
        <c:axId val="200232320"/>
        <c:scaling>
          <c:orientation val="minMax"/>
          <c:max val="0.5"/>
        </c:scaling>
        <c:delete val="1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20023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184CF-7448-4CCB-8CF1-CE6961D0F517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DDAD2A2-582E-40D0-A734-B581D8046C39}">
      <dgm:prSet phldrT="[Текст]"/>
      <dgm:spPr/>
      <dgm:t>
        <a:bodyPr/>
        <a:lstStyle/>
        <a:p>
          <a:r>
            <a:rPr lang="ru-RU" sz="1300" b="1" dirty="0" smtClean="0"/>
            <a:t>Дорожная карта</a:t>
          </a:r>
          <a:endParaRPr lang="ru-RU" sz="1300" b="1" dirty="0"/>
        </a:p>
      </dgm:t>
    </dgm:pt>
    <dgm:pt modelId="{C99FE72A-428D-454B-8570-FA9D625FB2D9}" type="parTrans" cxnId="{43AB449B-5E1E-4C2B-9E0D-A8CB80BD6453}">
      <dgm:prSet/>
      <dgm:spPr/>
      <dgm:t>
        <a:bodyPr/>
        <a:lstStyle/>
        <a:p>
          <a:endParaRPr lang="ru-RU"/>
        </a:p>
      </dgm:t>
    </dgm:pt>
    <dgm:pt modelId="{E68BF3AB-019E-40BE-882E-E2E6E840CB57}" type="sibTrans" cxnId="{43AB449B-5E1E-4C2B-9E0D-A8CB80BD6453}">
      <dgm:prSet/>
      <dgm:spPr/>
      <dgm:t>
        <a:bodyPr/>
        <a:lstStyle/>
        <a:p>
          <a:endParaRPr lang="ru-RU"/>
        </a:p>
      </dgm:t>
    </dgm:pt>
    <dgm:pt modelId="{C8BE1977-9916-4623-B23A-0C391E0052F1}">
      <dgm:prSet phldrT="[Текст]" custT="1"/>
      <dgm:spPr/>
      <dgm:t>
        <a:bodyPr/>
        <a:lstStyle/>
        <a:p>
          <a:r>
            <a:rPr lang="ru-RU" sz="1200" b="1" dirty="0" smtClean="0"/>
            <a:t>Дорожная карта:</a:t>
          </a:r>
          <a:r>
            <a:rPr lang="ru-RU" sz="1200" dirty="0" smtClean="0"/>
            <a:t> утверждена распоряжением Правительства Российской Федерации от 29.05.2013 № 867-р.</a:t>
          </a:r>
          <a:endParaRPr lang="ru-RU" sz="1200" dirty="0"/>
        </a:p>
      </dgm:t>
    </dgm:pt>
    <dgm:pt modelId="{B1FB2A47-4582-4E4F-8DD9-74D3D467EFC6}" type="parTrans" cxnId="{FD1AA47B-BADB-4377-9B8D-BD8BD17E879E}">
      <dgm:prSet/>
      <dgm:spPr/>
      <dgm:t>
        <a:bodyPr/>
        <a:lstStyle/>
        <a:p>
          <a:endParaRPr lang="ru-RU"/>
        </a:p>
      </dgm:t>
    </dgm:pt>
    <dgm:pt modelId="{B3B53887-4BC4-406E-ABD1-BAD9B6F7BE29}" type="sibTrans" cxnId="{FD1AA47B-BADB-4377-9B8D-BD8BD17E879E}">
      <dgm:prSet/>
      <dgm:spPr/>
      <dgm:t>
        <a:bodyPr/>
        <a:lstStyle/>
        <a:p>
          <a:endParaRPr lang="ru-RU"/>
        </a:p>
      </dgm:t>
    </dgm:pt>
    <dgm:pt modelId="{D918D491-36CC-400C-964F-436E3521EF75}">
      <dgm:prSet phldrT="[Текст]"/>
      <dgm:spPr/>
      <dgm:t>
        <a:bodyPr/>
        <a:lstStyle/>
        <a:p>
          <a:r>
            <a:rPr lang="ru-RU" sz="1300" b="1" dirty="0" smtClean="0"/>
            <a:t>Положение о Совещательном органе</a:t>
          </a:r>
          <a:endParaRPr lang="ru-RU" sz="1300" b="1" dirty="0"/>
        </a:p>
      </dgm:t>
    </dgm:pt>
    <dgm:pt modelId="{7FCB3BB3-3BEC-43C2-A2B1-B787956A7AB5}" type="parTrans" cxnId="{2C5BA8AD-EECB-4D27-8F2D-5363610A6E6F}">
      <dgm:prSet/>
      <dgm:spPr/>
      <dgm:t>
        <a:bodyPr/>
        <a:lstStyle/>
        <a:p>
          <a:endParaRPr lang="ru-RU"/>
        </a:p>
      </dgm:t>
    </dgm:pt>
    <dgm:pt modelId="{D4C141DF-7F10-42CF-A050-003209B75644}" type="sibTrans" cxnId="{2C5BA8AD-EECB-4D27-8F2D-5363610A6E6F}">
      <dgm:prSet/>
      <dgm:spPr/>
      <dgm:t>
        <a:bodyPr/>
        <a:lstStyle/>
        <a:p>
          <a:endParaRPr lang="ru-RU"/>
        </a:p>
      </dgm:t>
    </dgm:pt>
    <dgm:pt modelId="{2727AAE2-6FD4-43BD-8A42-D719EB49E1A4}">
      <dgm:prSet phldrT="[Текст]" custT="1"/>
      <dgm:spPr/>
      <dgm:t>
        <a:bodyPr/>
        <a:lstStyle/>
        <a:p>
          <a:r>
            <a:rPr lang="ru-RU" sz="1200" dirty="0" smtClean="0"/>
            <a:t>приказом от 25.02.2014 № 38 утверждено Положение о Совещательном органе ОАО «</a:t>
          </a:r>
          <a:r>
            <a:rPr lang="ru-RU" sz="1200" dirty="0" err="1" smtClean="0"/>
            <a:t>Россети</a:t>
          </a:r>
          <a:r>
            <a:rPr lang="ru-RU" sz="1200" dirty="0" smtClean="0"/>
            <a:t>», отвечающем за общественный аудит эффективности проводимых закупок (регулярно проводятся заседания Совещательного органа)</a:t>
          </a:r>
          <a:endParaRPr lang="ru-RU" sz="1200" dirty="0"/>
        </a:p>
      </dgm:t>
    </dgm:pt>
    <dgm:pt modelId="{09E8030B-BA51-4934-8221-62FE9FA15539}" type="parTrans" cxnId="{E1868DF0-0B91-43BB-8D87-662BBDBFDAAB}">
      <dgm:prSet/>
      <dgm:spPr/>
      <dgm:t>
        <a:bodyPr/>
        <a:lstStyle/>
        <a:p>
          <a:endParaRPr lang="ru-RU"/>
        </a:p>
      </dgm:t>
    </dgm:pt>
    <dgm:pt modelId="{30B019A2-F1C1-46BB-8227-FB1917859A63}" type="sibTrans" cxnId="{E1868DF0-0B91-43BB-8D87-662BBDBFDAAB}">
      <dgm:prSet/>
      <dgm:spPr/>
      <dgm:t>
        <a:bodyPr/>
        <a:lstStyle/>
        <a:p>
          <a:endParaRPr lang="ru-RU"/>
        </a:p>
      </dgm:t>
    </dgm:pt>
    <dgm:pt modelId="{C5CF0FD6-29CF-4090-AF1F-24C8076A333A}">
      <dgm:prSet phldrT="[Текст]"/>
      <dgm:spPr/>
      <dgm:t>
        <a:bodyPr/>
        <a:lstStyle/>
        <a:p>
          <a:r>
            <a:rPr lang="ru-RU" sz="1300" b="1" dirty="0" smtClean="0"/>
            <a:t>Программа партнерства</a:t>
          </a:r>
          <a:endParaRPr lang="ru-RU" sz="1300" b="1" dirty="0"/>
        </a:p>
      </dgm:t>
    </dgm:pt>
    <dgm:pt modelId="{4BB6C451-F620-4A2C-9300-5BB55ABE092F}" type="parTrans" cxnId="{9108E850-7B35-4CE0-9BDD-BC9AA01E749B}">
      <dgm:prSet/>
      <dgm:spPr/>
      <dgm:t>
        <a:bodyPr/>
        <a:lstStyle/>
        <a:p>
          <a:endParaRPr lang="ru-RU"/>
        </a:p>
      </dgm:t>
    </dgm:pt>
    <dgm:pt modelId="{A84E54E0-B8FC-43A1-91A0-3E23671B0B3B}" type="sibTrans" cxnId="{9108E850-7B35-4CE0-9BDD-BC9AA01E749B}">
      <dgm:prSet/>
      <dgm:spPr/>
      <dgm:t>
        <a:bodyPr/>
        <a:lstStyle/>
        <a:p>
          <a:endParaRPr lang="ru-RU"/>
        </a:p>
      </dgm:t>
    </dgm:pt>
    <dgm:pt modelId="{136A9FC8-F396-4880-A4D2-A8973991F16B}">
      <dgm:prSet phldrT="[Текст]" custT="1"/>
      <dgm:spPr/>
      <dgm:t>
        <a:bodyPr/>
        <a:lstStyle/>
        <a:p>
          <a:r>
            <a:rPr lang="ru-RU" sz="1100" dirty="0" smtClean="0"/>
            <a:t>приказом от  18.02.2014 № 35 утверждена Программа партнерства между ОАО «</a:t>
          </a:r>
          <a:r>
            <a:rPr lang="ru-RU" sz="1100" dirty="0" err="1" smtClean="0"/>
            <a:t>Россети</a:t>
          </a:r>
          <a:r>
            <a:rPr lang="ru-RU" sz="1100" dirty="0" smtClean="0"/>
            <a:t>» и субъектами малого и среднего предпринимательства </a:t>
          </a:r>
          <a:endParaRPr lang="ru-RU" sz="1100" dirty="0"/>
        </a:p>
      </dgm:t>
    </dgm:pt>
    <dgm:pt modelId="{95AD3DF2-B477-4E28-94B7-3A6B35BC6001}" type="parTrans" cxnId="{43DCB26B-351B-46BA-8CE0-154BB6AC40CA}">
      <dgm:prSet/>
      <dgm:spPr/>
      <dgm:t>
        <a:bodyPr/>
        <a:lstStyle/>
        <a:p>
          <a:endParaRPr lang="ru-RU"/>
        </a:p>
      </dgm:t>
    </dgm:pt>
    <dgm:pt modelId="{D671B84F-E257-47B1-B09B-267A9D4B9041}" type="sibTrans" cxnId="{43DCB26B-351B-46BA-8CE0-154BB6AC40CA}">
      <dgm:prSet/>
      <dgm:spPr/>
      <dgm:t>
        <a:bodyPr/>
        <a:lstStyle/>
        <a:p>
          <a:endParaRPr lang="ru-RU"/>
        </a:p>
      </dgm:t>
    </dgm:pt>
    <dgm:pt modelId="{DC2B1DE7-D801-427F-B6E6-EE3DBF2B91D1}">
      <dgm:prSet/>
      <dgm:spPr/>
      <dgm:t>
        <a:bodyPr/>
        <a:lstStyle/>
        <a:p>
          <a:r>
            <a:rPr lang="ru-RU" b="1" dirty="0" smtClean="0"/>
            <a:t>Перечень товаров работ и услуг</a:t>
          </a:r>
          <a:endParaRPr lang="ru-RU" b="1" spc="-20" dirty="0" smtClean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  <a:ea typeface="Times New Roman" panose="02020603050405020304" pitchFamily="18" charset="0"/>
          </a:endParaRPr>
        </a:p>
        <a:p>
          <a:r>
            <a:rPr lang="ru-RU" dirty="0" smtClean="0"/>
            <a:t>- перечень товаров, работ, услуг, закупка которых будет проводиться у субъектов малого и среднего предпринимательства, утвержден на заседании Совещательного органа (19.12.2014), подготовлено и утверждено соответствующее распоряжения (от 30.01.2014 № 53р)</a:t>
          </a:r>
          <a:endParaRPr lang="ru-RU" dirty="0"/>
        </a:p>
      </dgm:t>
    </dgm:pt>
    <dgm:pt modelId="{BB43734A-9EAE-48B9-96EF-1E375F600A98}" type="parTrans" cxnId="{C993C43A-BD56-422F-8F39-77171DF21943}">
      <dgm:prSet/>
      <dgm:spPr/>
      <dgm:t>
        <a:bodyPr/>
        <a:lstStyle/>
        <a:p>
          <a:endParaRPr lang="ru-RU"/>
        </a:p>
      </dgm:t>
    </dgm:pt>
    <dgm:pt modelId="{E83CC969-303A-47C3-8F12-EF8B85209E5D}" type="sibTrans" cxnId="{C993C43A-BD56-422F-8F39-77171DF21943}">
      <dgm:prSet/>
      <dgm:spPr/>
      <dgm:t>
        <a:bodyPr/>
        <a:lstStyle/>
        <a:p>
          <a:endParaRPr lang="ru-RU"/>
        </a:p>
      </dgm:t>
    </dgm:pt>
    <dgm:pt modelId="{ED3A3121-D338-490F-84B5-FF09DD803390}" type="pres">
      <dgm:prSet presAssocID="{17C184CF-7448-4CCB-8CF1-CE6961D0F51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88B70-24A7-4912-86EC-4C300F07D31A}" type="pres">
      <dgm:prSet presAssocID="{17C184CF-7448-4CCB-8CF1-CE6961D0F517}" presName="dummyMaxCanvas" presStyleCnt="0">
        <dgm:presLayoutVars/>
      </dgm:prSet>
      <dgm:spPr/>
    </dgm:pt>
    <dgm:pt modelId="{9F7E8C6F-4E91-4A29-8C14-9FA28C577248}" type="pres">
      <dgm:prSet presAssocID="{17C184CF-7448-4CCB-8CF1-CE6961D0F517}" presName="FourNodes_1" presStyleLbl="node1" presStyleIdx="0" presStyleCnt="4" custScaleY="74825" custLinFactNeighborY="-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DB0E8-0AE7-458E-80AE-D9E379552C64}" type="pres">
      <dgm:prSet presAssocID="{17C184CF-7448-4CCB-8CF1-CE6961D0F517}" presName="FourNodes_2" presStyleLbl="node1" presStyleIdx="1" presStyleCnt="4" custLinFactNeighborY="-39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F54E7-08AD-42CB-9E85-8E80DF39149E}" type="pres">
      <dgm:prSet presAssocID="{17C184CF-7448-4CCB-8CF1-CE6961D0F517}" presName="FourNodes_3" presStyleLbl="node1" presStyleIdx="2" presStyleCnt="4" custScaleY="74826" custLinFactNeighborY="-8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DBBAC-FF8E-4EBC-B059-14DFFF827E27}" type="pres">
      <dgm:prSet presAssocID="{17C184CF-7448-4CCB-8CF1-CE6961D0F517}" presName="FourNodes_4" presStyleLbl="node1" presStyleIdx="3" presStyleCnt="4" custScaleY="109790" custLinFactY="-19930" custLinFactNeighborX="-3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141B0-CBF3-4123-B2DF-D745EF185A5C}" type="pres">
      <dgm:prSet presAssocID="{17C184CF-7448-4CCB-8CF1-CE6961D0F517}" presName="FourConn_1-2" presStyleLbl="fgAccFollowNode1" presStyleIdx="0" presStyleCnt="3" custLinFactNeighborY="-46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6A80D-EFAE-4238-BBFF-D22FCE2CF077}" type="pres">
      <dgm:prSet presAssocID="{17C184CF-7448-4CCB-8CF1-CE6961D0F517}" presName="FourConn_2-3" presStyleLbl="fgAccFollowNode1" presStyleIdx="1" presStyleCnt="3" custLinFactNeighborY="-82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5506F-C1D8-48BF-8B3D-48C8F8C5D54F}" type="pres">
      <dgm:prSet presAssocID="{17C184CF-7448-4CCB-8CF1-CE6961D0F517}" presName="FourConn_3-4" presStyleLbl="fgAccFollowNode1" presStyleIdx="2" presStyleCnt="3" custLinFactY="-4736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B1342-3153-4D50-A80B-6402C72FB5A1}" type="pres">
      <dgm:prSet presAssocID="{17C184CF-7448-4CCB-8CF1-CE6961D0F51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23727-9AF3-4029-AA59-F150CF2AD940}" type="pres">
      <dgm:prSet presAssocID="{17C184CF-7448-4CCB-8CF1-CE6961D0F51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80C31-CC8B-4C9D-90A7-C79C5D79FAF5}" type="pres">
      <dgm:prSet presAssocID="{17C184CF-7448-4CCB-8CF1-CE6961D0F51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FE509-EBA5-4878-BFF7-C58F3B9F6163}" type="pres">
      <dgm:prSet presAssocID="{17C184CF-7448-4CCB-8CF1-CE6961D0F51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A03EAC-6AC4-420C-BFD6-3D8DEA31BACC}" type="presOf" srcId="{C8BE1977-9916-4623-B23A-0C391E0052F1}" destId="{7B5B1342-3153-4D50-A80B-6402C72FB5A1}" srcOrd="1" destOrd="1" presId="urn:microsoft.com/office/officeart/2005/8/layout/vProcess5"/>
    <dgm:cxn modelId="{6029BEA8-48E3-4357-BD71-1F63857D3A2F}" type="presOf" srcId="{2727AAE2-6FD4-43BD-8A42-D719EB49E1A4}" destId="{8E923727-9AF3-4029-AA59-F150CF2AD940}" srcOrd="1" destOrd="1" presId="urn:microsoft.com/office/officeart/2005/8/layout/vProcess5"/>
    <dgm:cxn modelId="{04ADEB1D-FD0A-4FC6-924F-A6F6DF618052}" type="presOf" srcId="{DC2B1DE7-D801-427F-B6E6-EE3DBF2B91D1}" destId="{8E7FE509-EBA5-4878-BFF7-C58F3B9F6163}" srcOrd="1" destOrd="0" presId="urn:microsoft.com/office/officeart/2005/8/layout/vProcess5"/>
    <dgm:cxn modelId="{BEE7807D-4129-4872-99C0-0C60CCC1B316}" type="presOf" srcId="{C8BE1977-9916-4623-B23A-0C391E0052F1}" destId="{9F7E8C6F-4E91-4A29-8C14-9FA28C577248}" srcOrd="0" destOrd="1" presId="urn:microsoft.com/office/officeart/2005/8/layout/vProcess5"/>
    <dgm:cxn modelId="{D4283AC4-6DB3-4F46-BABC-780507BC8AB9}" type="presOf" srcId="{C5CF0FD6-29CF-4090-AF1F-24C8076A333A}" destId="{C0C80C31-CC8B-4C9D-90A7-C79C5D79FAF5}" srcOrd="1" destOrd="0" presId="urn:microsoft.com/office/officeart/2005/8/layout/vProcess5"/>
    <dgm:cxn modelId="{A67F1DF0-B50D-4485-BD82-4B85CEF20E8E}" type="presOf" srcId="{136A9FC8-F396-4880-A4D2-A8973991F16B}" destId="{C0C80C31-CC8B-4C9D-90A7-C79C5D79FAF5}" srcOrd="1" destOrd="1" presId="urn:microsoft.com/office/officeart/2005/8/layout/vProcess5"/>
    <dgm:cxn modelId="{1C57CA4A-57E4-40F9-9EF3-25B613A4FB77}" type="presOf" srcId="{BDDAD2A2-582E-40D0-A734-B581D8046C39}" destId="{9F7E8C6F-4E91-4A29-8C14-9FA28C577248}" srcOrd="0" destOrd="0" presId="urn:microsoft.com/office/officeart/2005/8/layout/vProcess5"/>
    <dgm:cxn modelId="{43DCB26B-351B-46BA-8CE0-154BB6AC40CA}" srcId="{C5CF0FD6-29CF-4090-AF1F-24C8076A333A}" destId="{136A9FC8-F396-4880-A4D2-A8973991F16B}" srcOrd="0" destOrd="0" parTransId="{95AD3DF2-B477-4E28-94B7-3A6B35BC6001}" sibTransId="{D671B84F-E257-47B1-B09B-267A9D4B9041}"/>
    <dgm:cxn modelId="{882DCC79-3E35-4DB2-B26E-D876CDFD1F27}" type="presOf" srcId="{2727AAE2-6FD4-43BD-8A42-D719EB49E1A4}" destId="{E41DB0E8-0AE7-458E-80AE-D9E379552C64}" srcOrd="0" destOrd="1" presId="urn:microsoft.com/office/officeart/2005/8/layout/vProcess5"/>
    <dgm:cxn modelId="{BDF6C31E-076A-4FE7-B1AF-88A5DF3F25E1}" type="presOf" srcId="{A84E54E0-B8FC-43A1-91A0-3E23671B0B3B}" destId="{C5D5506F-C1D8-48BF-8B3D-48C8F8C5D54F}" srcOrd="0" destOrd="0" presId="urn:microsoft.com/office/officeart/2005/8/layout/vProcess5"/>
    <dgm:cxn modelId="{D59F2E3B-67D2-47D2-8880-F39DF0E6D3CB}" type="presOf" srcId="{136A9FC8-F396-4880-A4D2-A8973991F16B}" destId="{515F54E7-08AD-42CB-9E85-8E80DF39149E}" srcOrd="0" destOrd="1" presId="urn:microsoft.com/office/officeart/2005/8/layout/vProcess5"/>
    <dgm:cxn modelId="{A75282D2-6724-4082-98ED-724D7F6C2C40}" type="presOf" srcId="{BDDAD2A2-582E-40D0-A734-B581D8046C39}" destId="{7B5B1342-3153-4D50-A80B-6402C72FB5A1}" srcOrd="1" destOrd="0" presId="urn:microsoft.com/office/officeart/2005/8/layout/vProcess5"/>
    <dgm:cxn modelId="{0B9F9DAA-B2CF-4530-BD78-FDC5F331BB52}" type="presOf" srcId="{D918D491-36CC-400C-964F-436E3521EF75}" destId="{E41DB0E8-0AE7-458E-80AE-D9E379552C64}" srcOrd="0" destOrd="0" presId="urn:microsoft.com/office/officeart/2005/8/layout/vProcess5"/>
    <dgm:cxn modelId="{4DC5C8F6-34A4-4C7B-BB6A-7375E2BCAF74}" type="presOf" srcId="{D4C141DF-7F10-42CF-A050-003209B75644}" destId="{4326A80D-EFAE-4238-BBFF-D22FCE2CF077}" srcOrd="0" destOrd="0" presId="urn:microsoft.com/office/officeart/2005/8/layout/vProcess5"/>
    <dgm:cxn modelId="{DB9EF2A1-A6D7-4E5B-8CDA-188A068DF313}" type="presOf" srcId="{17C184CF-7448-4CCB-8CF1-CE6961D0F517}" destId="{ED3A3121-D338-490F-84B5-FF09DD803390}" srcOrd="0" destOrd="0" presId="urn:microsoft.com/office/officeart/2005/8/layout/vProcess5"/>
    <dgm:cxn modelId="{4DEEE185-86CD-40CC-903C-ED990AD3256F}" type="presOf" srcId="{DC2B1DE7-D801-427F-B6E6-EE3DBF2B91D1}" destId="{BBBDBBAC-FF8E-4EBC-B059-14DFFF827E27}" srcOrd="0" destOrd="0" presId="urn:microsoft.com/office/officeart/2005/8/layout/vProcess5"/>
    <dgm:cxn modelId="{2C5BA8AD-EECB-4D27-8F2D-5363610A6E6F}" srcId="{17C184CF-7448-4CCB-8CF1-CE6961D0F517}" destId="{D918D491-36CC-400C-964F-436E3521EF75}" srcOrd="1" destOrd="0" parTransId="{7FCB3BB3-3BEC-43C2-A2B1-B787956A7AB5}" sibTransId="{D4C141DF-7F10-42CF-A050-003209B75644}"/>
    <dgm:cxn modelId="{C993C43A-BD56-422F-8F39-77171DF21943}" srcId="{17C184CF-7448-4CCB-8CF1-CE6961D0F517}" destId="{DC2B1DE7-D801-427F-B6E6-EE3DBF2B91D1}" srcOrd="3" destOrd="0" parTransId="{BB43734A-9EAE-48B9-96EF-1E375F600A98}" sibTransId="{E83CC969-303A-47C3-8F12-EF8B85209E5D}"/>
    <dgm:cxn modelId="{FD1AA47B-BADB-4377-9B8D-BD8BD17E879E}" srcId="{BDDAD2A2-582E-40D0-A734-B581D8046C39}" destId="{C8BE1977-9916-4623-B23A-0C391E0052F1}" srcOrd="0" destOrd="0" parTransId="{B1FB2A47-4582-4E4F-8DD9-74D3D467EFC6}" sibTransId="{B3B53887-4BC4-406E-ABD1-BAD9B6F7BE29}"/>
    <dgm:cxn modelId="{DAD4120B-B8D1-4290-BA4B-0119158A32C2}" type="presOf" srcId="{C5CF0FD6-29CF-4090-AF1F-24C8076A333A}" destId="{515F54E7-08AD-42CB-9E85-8E80DF39149E}" srcOrd="0" destOrd="0" presId="urn:microsoft.com/office/officeart/2005/8/layout/vProcess5"/>
    <dgm:cxn modelId="{E1868DF0-0B91-43BB-8D87-662BBDBFDAAB}" srcId="{D918D491-36CC-400C-964F-436E3521EF75}" destId="{2727AAE2-6FD4-43BD-8A42-D719EB49E1A4}" srcOrd="0" destOrd="0" parTransId="{09E8030B-BA51-4934-8221-62FE9FA15539}" sibTransId="{30B019A2-F1C1-46BB-8227-FB1917859A63}"/>
    <dgm:cxn modelId="{29D080A7-2ACB-4A17-B2A8-B1DA17738675}" type="presOf" srcId="{D918D491-36CC-400C-964F-436E3521EF75}" destId="{8E923727-9AF3-4029-AA59-F150CF2AD940}" srcOrd="1" destOrd="0" presId="urn:microsoft.com/office/officeart/2005/8/layout/vProcess5"/>
    <dgm:cxn modelId="{FBE03733-A036-48A2-A377-68E4D677EBE5}" type="presOf" srcId="{E68BF3AB-019E-40BE-882E-E2E6E840CB57}" destId="{CC6141B0-CBF3-4123-B2DF-D745EF185A5C}" srcOrd="0" destOrd="0" presId="urn:microsoft.com/office/officeart/2005/8/layout/vProcess5"/>
    <dgm:cxn modelId="{9108E850-7B35-4CE0-9BDD-BC9AA01E749B}" srcId="{17C184CF-7448-4CCB-8CF1-CE6961D0F517}" destId="{C5CF0FD6-29CF-4090-AF1F-24C8076A333A}" srcOrd="2" destOrd="0" parTransId="{4BB6C451-F620-4A2C-9300-5BB55ABE092F}" sibTransId="{A84E54E0-B8FC-43A1-91A0-3E23671B0B3B}"/>
    <dgm:cxn modelId="{43AB449B-5E1E-4C2B-9E0D-A8CB80BD6453}" srcId="{17C184CF-7448-4CCB-8CF1-CE6961D0F517}" destId="{BDDAD2A2-582E-40D0-A734-B581D8046C39}" srcOrd="0" destOrd="0" parTransId="{C99FE72A-428D-454B-8570-FA9D625FB2D9}" sibTransId="{E68BF3AB-019E-40BE-882E-E2E6E840CB57}"/>
    <dgm:cxn modelId="{5DAE7D60-C3DA-4FAE-8B51-4E71C56DC4BD}" type="presParOf" srcId="{ED3A3121-D338-490F-84B5-FF09DD803390}" destId="{F9E88B70-24A7-4912-86EC-4C300F07D31A}" srcOrd="0" destOrd="0" presId="urn:microsoft.com/office/officeart/2005/8/layout/vProcess5"/>
    <dgm:cxn modelId="{03519AE9-E0A1-4D96-BA6F-AE604FFBFB3F}" type="presParOf" srcId="{ED3A3121-D338-490F-84B5-FF09DD803390}" destId="{9F7E8C6F-4E91-4A29-8C14-9FA28C577248}" srcOrd="1" destOrd="0" presId="urn:microsoft.com/office/officeart/2005/8/layout/vProcess5"/>
    <dgm:cxn modelId="{EE9CFE66-3345-4B6B-9BB7-6BF3F3982421}" type="presParOf" srcId="{ED3A3121-D338-490F-84B5-FF09DD803390}" destId="{E41DB0E8-0AE7-458E-80AE-D9E379552C64}" srcOrd="2" destOrd="0" presId="urn:microsoft.com/office/officeart/2005/8/layout/vProcess5"/>
    <dgm:cxn modelId="{86733762-72B9-4533-A128-B0287BCB10DA}" type="presParOf" srcId="{ED3A3121-D338-490F-84B5-FF09DD803390}" destId="{515F54E7-08AD-42CB-9E85-8E80DF39149E}" srcOrd="3" destOrd="0" presId="urn:microsoft.com/office/officeart/2005/8/layout/vProcess5"/>
    <dgm:cxn modelId="{06929097-0028-403E-9C9F-FD139D2DAC22}" type="presParOf" srcId="{ED3A3121-D338-490F-84B5-FF09DD803390}" destId="{BBBDBBAC-FF8E-4EBC-B059-14DFFF827E27}" srcOrd="4" destOrd="0" presId="urn:microsoft.com/office/officeart/2005/8/layout/vProcess5"/>
    <dgm:cxn modelId="{B9333426-6832-4690-82CF-086D4560DBF6}" type="presParOf" srcId="{ED3A3121-D338-490F-84B5-FF09DD803390}" destId="{CC6141B0-CBF3-4123-B2DF-D745EF185A5C}" srcOrd="5" destOrd="0" presId="urn:microsoft.com/office/officeart/2005/8/layout/vProcess5"/>
    <dgm:cxn modelId="{DA848D10-5638-4EA8-BD0C-315526D0E6CF}" type="presParOf" srcId="{ED3A3121-D338-490F-84B5-FF09DD803390}" destId="{4326A80D-EFAE-4238-BBFF-D22FCE2CF077}" srcOrd="6" destOrd="0" presId="urn:microsoft.com/office/officeart/2005/8/layout/vProcess5"/>
    <dgm:cxn modelId="{995327C5-B96B-4FF1-A1DD-DF5C386DA801}" type="presParOf" srcId="{ED3A3121-D338-490F-84B5-FF09DD803390}" destId="{C5D5506F-C1D8-48BF-8B3D-48C8F8C5D54F}" srcOrd="7" destOrd="0" presId="urn:microsoft.com/office/officeart/2005/8/layout/vProcess5"/>
    <dgm:cxn modelId="{85ADA26F-5688-426E-950A-066E2CBA5E44}" type="presParOf" srcId="{ED3A3121-D338-490F-84B5-FF09DD803390}" destId="{7B5B1342-3153-4D50-A80B-6402C72FB5A1}" srcOrd="8" destOrd="0" presId="urn:microsoft.com/office/officeart/2005/8/layout/vProcess5"/>
    <dgm:cxn modelId="{220C1CAC-4063-456C-BC46-4B79DE34B1A6}" type="presParOf" srcId="{ED3A3121-D338-490F-84B5-FF09DD803390}" destId="{8E923727-9AF3-4029-AA59-F150CF2AD940}" srcOrd="9" destOrd="0" presId="urn:microsoft.com/office/officeart/2005/8/layout/vProcess5"/>
    <dgm:cxn modelId="{D36B2A8A-5339-4984-9A3A-49CAB03E5D4F}" type="presParOf" srcId="{ED3A3121-D338-490F-84B5-FF09DD803390}" destId="{C0C80C31-CC8B-4C9D-90A7-C79C5D79FAF5}" srcOrd="10" destOrd="0" presId="urn:microsoft.com/office/officeart/2005/8/layout/vProcess5"/>
    <dgm:cxn modelId="{7B4A75E3-525B-442A-A6AB-18128605954F}" type="presParOf" srcId="{ED3A3121-D338-490F-84B5-FF09DD803390}" destId="{8E7FE509-EBA5-4878-BFF7-C58F3B9F616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E8C6F-4E91-4A29-8C14-9FA28C577248}">
      <dsp:nvSpPr>
        <dsp:cNvPr id="0" name=""/>
        <dsp:cNvSpPr/>
      </dsp:nvSpPr>
      <dsp:spPr>
        <a:xfrm>
          <a:off x="0" y="53293"/>
          <a:ext cx="6739948" cy="924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Дорожная карта</a:t>
          </a:r>
          <a:endParaRPr lang="ru-RU" sz="13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Дорожная карта:</a:t>
          </a:r>
          <a:r>
            <a:rPr lang="ru-RU" sz="1200" kern="1200" dirty="0" smtClean="0"/>
            <a:t> утверждена распоряжением Правительства Российской Федерации от 29.05.2013 № 867-р.</a:t>
          </a:r>
          <a:endParaRPr lang="ru-RU" sz="1200" kern="1200" dirty="0"/>
        </a:p>
      </dsp:txBody>
      <dsp:txXfrm>
        <a:off x="27080" y="80373"/>
        <a:ext cx="5320387" cy="870420"/>
      </dsp:txXfrm>
    </dsp:sp>
    <dsp:sp modelId="{E41DB0E8-0AE7-458E-80AE-D9E379552C64}">
      <dsp:nvSpPr>
        <dsp:cNvPr id="0" name=""/>
        <dsp:cNvSpPr/>
      </dsp:nvSpPr>
      <dsp:spPr>
        <a:xfrm>
          <a:off x="564470" y="936100"/>
          <a:ext cx="6739948" cy="1235657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Положение о Совещательном органе</a:t>
          </a:r>
          <a:endParaRPr lang="ru-RU" sz="13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приказом от 25.02.2014 № 38 утверждено Положение о Совещательном органе ОАО «</a:t>
          </a:r>
          <a:r>
            <a:rPr lang="ru-RU" sz="1200" kern="1200" dirty="0" err="1" smtClean="0"/>
            <a:t>Россети</a:t>
          </a:r>
          <a:r>
            <a:rPr lang="ru-RU" sz="1200" kern="1200" dirty="0" smtClean="0"/>
            <a:t>», отвечающем за общественный аудит эффективности проводимых закупок (регулярно проводятся заседания Совещательного органа)</a:t>
          </a:r>
          <a:endParaRPr lang="ru-RU" sz="1200" kern="1200" dirty="0"/>
        </a:p>
      </dsp:txBody>
      <dsp:txXfrm>
        <a:off x="600661" y="972291"/>
        <a:ext cx="5299918" cy="1163275"/>
      </dsp:txXfrm>
    </dsp:sp>
    <dsp:sp modelId="{515F54E7-08AD-42CB-9E85-8E80DF39149E}">
      <dsp:nvSpPr>
        <dsp:cNvPr id="0" name=""/>
        <dsp:cNvSpPr/>
      </dsp:nvSpPr>
      <dsp:spPr>
        <a:xfrm>
          <a:off x="1120516" y="2016223"/>
          <a:ext cx="6739948" cy="924592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Программа партнерства</a:t>
          </a:r>
          <a:endParaRPr lang="ru-RU" sz="13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приказом от  18.02.2014 № 35 утверждена Программа партнерства между ОАО «</a:t>
          </a:r>
          <a:r>
            <a:rPr lang="ru-RU" sz="1100" kern="1200" dirty="0" err="1" smtClean="0"/>
            <a:t>Россети</a:t>
          </a:r>
          <a:r>
            <a:rPr lang="ru-RU" sz="1100" kern="1200" dirty="0" smtClean="0"/>
            <a:t>» и субъектами малого и среднего предпринимательства </a:t>
          </a:r>
          <a:endParaRPr lang="ru-RU" sz="1100" kern="1200" dirty="0"/>
        </a:p>
      </dsp:txBody>
      <dsp:txXfrm>
        <a:off x="1147596" y="2043303"/>
        <a:ext cx="5326565" cy="870432"/>
      </dsp:txXfrm>
    </dsp:sp>
    <dsp:sp modelId="{BBBDBBAC-FF8E-4EBC-B059-14DFFF827E27}">
      <dsp:nvSpPr>
        <dsp:cNvPr id="0" name=""/>
        <dsp:cNvSpPr/>
      </dsp:nvSpPr>
      <dsp:spPr>
        <a:xfrm>
          <a:off x="1660184" y="2808314"/>
          <a:ext cx="6739948" cy="135662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Перечень товаров работ и услуг</a:t>
          </a:r>
          <a:endParaRPr lang="ru-RU" sz="1300" b="1" kern="1200" spc="-20" dirty="0" smtClean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  <a:ea typeface="Times New Roman" panose="02020603050405020304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перечень товаров, работ, услуг, закупка которых будет проводиться у субъектов малого и среднего предпринимательства, утвержден на заседании Совещательного органа (19.12.2014), подготовлено и утверждено соответствующее распоряжения (от 30.01.2014 № 53р)</a:t>
          </a:r>
          <a:endParaRPr lang="ru-RU" sz="1300" kern="1200" dirty="0"/>
        </a:p>
      </dsp:txBody>
      <dsp:txXfrm>
        <a:off x="1699918" y="2848048"/>
        <a:ext cx="5292832" cy="1277160"/>
      </dsp:txXfrm>
    </dsp:sp>
    <dsp:sp modelId="{CC6141B0-CBF3-4123-B2DF-D745EF185A5C}">
      <dsp:nvSpPr>
        <dsp:cNvPr id="0" name=""/>
        <dsp:cNvSpPr/>
      </dsp:nvSpPr>
      <dsp:spPr>
        <a:xfrm>
          <a:off x="5936771" y="545821"/>
          <a:ext cx="803177" cy="80317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17486" y="545821"/>
        <a:ext cx="441747" cy="604391"/>
      </dsp:txXfrm>
    </dsp:sp>
    <dsp:sp modelId="{4326A80D-EFAE-4238-BBFF-D22FCE2CF077}">
      <dsp:nvSpPr>
        <dsp:cNvPr id="0" name=""/>
        <dsp:cNvSpPr/>
      </dsp:nvSpPr>
      <dsp:spPr>
        <a:xfrm>
          <a:off x="6501242" y="1717104"/>
          <a:ext cx="803177" cy="80317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81957" y="1717104"/>
        <a:ext cx="441747" cy="604391"/>
      </dsp:txXfrm>
    </dsp:sp>
    <dsp:sp modelId="{C5D5506F-C1D8-48BF-8B3D-48C8F8C5D54F}">
      <dsp:nvSpPr>
        <dsp:cNvPr id="0" name=""/>
        <dsp:cNvSpPr/>
      </dsp:nvSpPr>
      <dsp:spPr>
        <a:xfrm>
          <a:off x="7057288" y="2653208"/>
          <a:ext cx="803177" cy="80317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38003" y="2653208"/>
        <a:ext cx="441747" cy="60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5" cy="493868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7" y="0"/>
            <a:ext cx="2919565" cy="493868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r">
              <a:defRPr sz="1200"/>
            </a:lvl1pPr>
          </a:lstStyle>
          <a:p>
            <a:fld id="{0BA6AAD9-0059-430F-8DAF-2557646C4FE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0869"/>
            <a:ext cx="2919565" cy="493867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7" y="9370869"/>
            <a:ext cx="2919565" cy="493867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r">
              <a:defRPr sz="1200"/>
            </a:lvl1pPr>
          </a:lstStyle>
          <a:p>
            <a:fld id="{25671181-52D0-4BBA-AE00-5CB36CF6A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18830" cy="493315"/>
          </a:xfrm>
          <a:prstGeom prst="rect">
            <a:avLst/>
          </a:prstGeom>
        </p:spPr>
        <p:txBody>
          <a:bodyPr vert="horz" lIns="91000" tIns="45500" rIns="91000" bIns="455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8" y="1"/>
            <a:ext cx="2918830" cy="493315"/>
          </a:xfrm>
          <a:prstGeom prst="rect">
            <a:avLst/>
          </a:prstGeom>
        </p:spPr>
        <p:txBody>
          <a:bodyPr vert="horz" lIns="91000" tIns="45500" rIns="91000" bIns="45500" rtlCol="0"/>
          <a:lstStyle>
            <a:lvl1pPr algn="r">
              <a:defRPr sz="1200"/>
            </a:lvl1pPr>
          </a:lstStyle>
          <a:p>
            <a:fld id="{E865573E-A08C-4D5C-9937-684538354746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0" tIns="45500" rIns="91000" bIns="455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000" tIns="45500" rIns="91000" bIns="4550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71286"/>
            <a:ext cx="2918830" cy="493315"/>
          </a:xfrm>
          <a:prstGeom prst="rect">
            <a:avLst/>
          </a:prstGeom>
        </p:spPr>
        <p:txBody>
          <a:bodyPr vert="horz" lIns="91000" tIns="45500" rIns="91000" bIns="455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8" y="9371286"/>
            <a:ext cx="2918830" cy="493315"/>
          </a:xfrm>
          <a:prstGeom prst="rect">
            <a:avLst/>
          </a:prstGeom>
        </p:spPr>
        <p:txBody>
          <a:bodyPr vert="horz" lIns="91000" tIns="45500" rIns="91000" bIns="45500" rtlCol="0" anchor="b"/>
          <a:lstStyle>
            <a:lvl1pPr algn="r">
              <a:defRPr sz="1200"/>
            </a:lvl1pPr>
          </a:lstStyle>
          <a:p>
            <a:fld id="{5870A11B-7034-4ACA-8D41-6D41859D7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0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0A11B-7034-4ACA-8D41-6D41859D710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6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0A11B-7034-4ACA-8D41-6D41859D710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0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GC-Bkgr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857261" y="5125755"/>
            <a:ext cx="7432477" cy="1223367"/>
            <a:chOff x="1805761" y="5524743"/>
            <a:chExt cx="7918450" cy="1303096"/>
          </a:xfrm>
        </p:grpSpPr>
        <p:sp>
          <p:nvSpPr>
            <p:cNvPr id="6" name="Rectangle 25"/>
            <p:cNvSpPr/>
            <p:nvPr userDrawn="1"/>
          </p:nvSpPr>
          <p:spPr bwMode="auto">
            <a:xfrm>
              <a:off x="1805761" y="5524743"/>
              <a:ext cx="1783792" cy="130309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6"/>
            <p:cNvSpPr/>
            <p:nvPr userDrawn="1"/>
          </p:nvSpPr>
          <p:spPr bwMode="auto">
            <a:xfrm>
              <a:off x="3849591" y="5524743"/>
              <a:ext cx="1783791" cy="1301511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27"/>
            <p:cNvSpPr/>
            <p:nvPr userDrawn="1"/>
          </p:nvSpPr>
          <p:spPr bwMode="auto">
            <a:xfrm>
              <a:off x="5896590" y="5524743"/>
              <a:ext cx="1783792" cy="130151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8"/>
            <p:cNvSpPr/>
            <p:nvPr userDrawn="1"/>
          </p:nvSpPr>
          <p:spPr bwMode="auto">
            <a:xfrm>
              <a:off x="7940420" y="5524743"/>
              <a:ext cx="1783791" cy="1303096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3" descr="FGC-logo-ON-BLUE.png"/>
          <p:cNvPicPr>
            <a:picLocks noChangeAspect="1"/>
          </p:cNvPicPr>
          <p:nvPr userDrawn="1"/>
        </p:nvPicPr>
        <p:blipFill>
          <a:blip r:embed="rId7" cstate="print"/>
          <a:srcRect l="38342" r="39293"/>
          <a:stretch>
            <a:fillRect/>
          </a:stretch>
        </p:blipFill>
        <p:spPr bwMode="auto">
          <a:xfrm>
            <a:off x="739676" y="1351359"/>
            <a:ext cx="1559719" cy="12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167" y="3090240"/>
            <a:ext cx="3694284" cy="538171"/>
          </a:xfr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>
            <a:lvl1pPr algn="l" defTabSz="909701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7807" algn="l"/>
                <a:tab pos="837099" algn="l"/>
                <a:tab pos="1256396" algn="l"/>
                <a:tab pos="1675688" algn="l"/>
                <a:tab pos="2094981" algn="l"/>
                <a:tab pos="2514271" algn="l"/>
                <a:tab pos="2933569" algn="l"/>
                <a:tab pos="3352864" algn="l"/>
                <a:tab pos="3772152" algn="l"/>
                <a:tab pos="4191447" algn="l"/>
                <a:tab pos="4610736" algn="l"/>
                <a:tab pos="5030033" algn="l"/>
                <a:tab pos="5449320" algn="l"/>
                <a:tab pos="5868616" algn="l"/>
                <a:tab pos="6287908" algn="l"/>
                <a:tab pos="6707198" algn="l"/>
                <a:tab pos="7126491" algn="l"/>
                <a:tab pos="7545783" algn="l"/>
                <a:tab pos="7965080" algn="l"/>
                <a:tab pos="8384365" algn="l"/>
              </a:tabLst>
              <a:defRPr lang="en-US" sz="29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169" y="3725663"/>
            <a:ext cx="3507951" cy="445838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 algn="l" defTabSz="909701" rtl="0" fontAlgn="base">
              <a:spcBef>
                <a:spcPct val="50000"/>
              </a:spcBef>
              <a:spcAft>
                <a:spcPct val="0"/>
              </a:spcAft>
              <a:buNone/>
              <a:defRPr lang="en-US" sz="23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5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274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945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53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941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451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297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565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65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12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742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347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582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360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334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79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29" tIns="45503" rIns="91029" bIns="45503" anchor="ctr"/>
          <a:lstStyle>
            <a:lvl1pPr algn="l">
              <a:defRPr/>
            </a:lvl1pPr>
          </a:lstStyle>
          <a:p>
            <a:pPr defTabSz="9102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5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51243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729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205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140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889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079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2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172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839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896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744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27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257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839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534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2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53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5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2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1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90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60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6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29" tIns="45503" rIns="91029" bIns="45503" anchor="ctr"/>
          <a:lstStyle>
            <a:lvl1pPr algn="l">
              <a:defRPr/>
            </a:lvl1pPr>
          </a:lstStyle>
          <a:p>
            <a:pPr defTabSz="9102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5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9271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6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03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88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63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95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 userDrawn="1"/>
        </p:nvSpPr>
        <p:spPr bwMode="auto">
          <a:xfrm>
            <a:off x="-5941" y="7"/>
            <a:ext cx="9149953" cy="6776145"/>
          </a:xfrm>
          <a:custGeom>
            <a:avLst/>
            <a:gdLst>
              <a:gd name="T0" fmla="*/ 4559234 w 1435"/>
              <a:gd name="T1" fmla="*/ 1779991 h 1062"/>
              <a:gd name="T2" fmla="*/ 5783531 w 1435"/>
              <a:gd name="T3" fmla="*/ 2226584 h 1062"/>
              <a:gd name="T4" fmla="*/ 6376551 w 1435"/>
              <a:gd name="T5" fmla="*/ 4395749 h 1062"/>
              <a:gd name="T6" fmla="*/ 6453069 w 1435"/>
              <a:gd name="T7" fmla="*/ 6405416 h 1062"/>
              <a:gd name="T8" fmla="*/ 7282021 w 1435"/>
              <a:gd name="T9" fmla="*/ 5110297 h 1062"/>
              <a:gd name="T10" fmla="*/ 7970688 w 1435"/>
              <a:gd name="T11" fmla="*/ 5812086 h 1062"/>
              <a:gd name="T12" fmla="*/ 8474436 w 1435"/>
              <a:gd name="T13" fmla="*/ 6048142 h 1062"/>
              <a:gd name="T14" fmla="*/ 7237385 w 1435"/>
              <a:gd name="T15" fmla="*/ 6660612 h 1062"/>
              <a:gd name="T16" fmla="*/ 4527351 w 1435"/>
              <a:gd name="T17" fmla="*/ 6647852 h 1062"/>
              <a:gd name="T18" fmla="*/ 4291419 w 1435"/>
              <a:gd name="T19" fmla="*/ 6437315 h 1062"/>
              <a:gd name="T20" fmla="*/ 4992839 w 1435"/>
              <a:gd name="T21" fmla="*/ 6430936 h 1062"/>
              <a:gd name="T22" fmla="*/ 5190512 w 1435"/>
              <a:gd name="T23" fmla="*/ 6399036 h 1062"/>
              <a:gd name="T24" fmla="*/ 4897191 w 1435"/>
              <a:gd name="T25" fmla="*/ 3311166 h 1062"/>
              <a:gd name="T26" fmla="*/ 3220158 w 1435"/>
              <a:gd name="T27" fmla="*/ 2207444 h 1062"/>
              <a:gd name="T28" fmla="*/ 5260654 w 1435"/>
              <a:gd name="T29" fmla="*/ 1505656 h 1062"/>
              <a:gd name="T30" fmla="*/ 5496587 w 1435"/>
              <a:gd name="T31" fmla="*/ 1799131 h 1062"/>
              <a:gd name="T32" fmla="*/ 5126747 w 1435"/>
              <a:gd name="T33" fmla="*/ 2124506 h 1062"/>
              <a:gd name="T34" fmla="*/ 5298913 w 1435"/>
              <a:gd name="T35" fmla="*/ 2124506 h 1062"/>
              <a:gd name="T36" fmla="*/ 5260654 w 1435"/>
              <a:gd name="T37" fmla="*/ 2417981 h 1062"/>
              <a:gd name="T38" fmla="*/ 5177759 w 1435"/>
              <a:gd name="T39" fmla="*/ 2596618 h 1062"/>
              <a:gd name="T40" fmla="*/ 5872803 w 1435"/>
              <a:gd name="T41" fmla="*/ 2660417 h 1062"/>
              <a:gd name="T42" fmla="*/ 5260654 w 1435"/>
              <a:gd name="T43" fmla="*/ 2692316 h 1062"/>
              <a:gd name="T44" fmla="*/ 5228771 w 1435"/>
              <a:gd name="T45" fmla="*/ 2915613 h 1062"/>
              <a:gd name="T46" fmla="*/ 5203265 w 1435"/>
              <a:gd name="T47" fmla="*/ 3062350 h 1062"/>
              <a:gd name="T48" fmla="*/ 5324420 w 1435"/>
              <a:gd name="T49" fmla="*/ 3323926 h 1062"/>
              <a:gd name="T50" fmla="*/ 5158629 w 1435"/>
              <a:gd name="T51" fmla="*/ 3362205 h 1062"/>
              <a:gd name="T52" fmla="*/ 5426444 w 1435"/>
              <a:gd name="T53" fmla="*/ 3432384 h 1062"/>
              <a:gd name="T54" fmla="*/ 5369056 w 1435"/>
              <a:gd name="T55" fmla="*/ 3559982 h 1062"/>
              <a:gd name="T56" fmla="*/ 5209642 w 1435"/>
              <a:gd name="T57" fmla="*/ 3725860 h 1062"/>
              <a:gd name="T58" fmla="*/ 5094864 w 1435"/>
              <a:gd name="T59" fmla="*/ 3840698 h 1062"/>
              <a:gd name="T60" fmla="*/ 5439198 w 1435"/>
              <a:gd name="T61" fmla="*/ 3949156 h 1062"/>
              <a:gd name="T62" fmla="*/ 5216018 w 1435"/>
              <a:gd name="T63" fmla="*/ 4115033 h 1062"/>
              <a:gd name="T64" fmla="*/ 5113994 w 1435"/>
              <a:gd name="T65" fmla="*/ 4287290 h 1062"/>
              <a:gd name="T66" fmla="*/ 4973709 w 1435"/>
              <a:gd name="T67" fmla="*/ 4382989 h 1062"/>
              <a:gd name="T68" fmla="*/ 5547599 w 1435"/>
              <a:gd name="T69" fmla="*/ 4478687 h 1062"/>
              <a:gd name="T70" fmla="*/ 5171382 w 1435"/>
              <a:gd name="T71" fmla="*/ 4606285 h 1062"/>
              <a:gd name="T72" fmla="*/ 5547599 w 1435"/>
              <a:gd name="T73" fmla="*/ 4874241 h 1062"/>
              <a:gd name="T74" fmla="*/ 7511577 w 1435"/>
              <a:gd name="T75" fmla="*/ 4765783 h 1062"/>
              <a:gd name="T76" fmla="*/ 4967333 w 1435"/>
              <a:gd name="T77" fmla="*/ 4874241 h 1062"/>
              <a:gd name="T78" fmla="*/ 7441434 w 1435"/>
              <a:gd name="T79" fmla="*/ 5072018 h 1062"/>
              <a:gd name="T80" fmla="*/ 5611364 w 1435"/>
              <a:gd name="T81" fmla="*/ 5142197 h 1062"/>
              <a:gd name="T82" fmla="*/ 5726142 w 1435"/>
              <a:gd name="T83" fmla="*/ 5199616 h 1062"/>
              <a:gd name="T84" fmla="*/ 4852555 w 1435"/>
              <a:gd name="T85" fmla="*/ 5288934 h 1062"/>
              <a:gd name="T86" fmla="*/ 7613601 w 1435"/>
              <a:gd name="T87" fmla="*/ 5333593 h 1062"/>
              <a:gd name="T88" fmla="*/ 5738895 w 1435"/>
              <a:gd name="T89" fmla="*/ 5391012 h 1062"/>
              <a:gd name="T90" fmla="*/ 7607225 w 1435"/>
              <a:gd name="T91" fmla="*/ 5467571 h 1062"/>
              <a:gd name="T92" fmla="*/ 5649624 w 1435"/>
              <a:gd name="T93" fmla="*/ 5595169 h 1062"/>
              <a:gd name="T94" fmla="*/ 7651861 w 1435"/>
              <a:gd name="T95" fmla="*/ 5678108 h 1062"/>
              <a:gd name="T96" fmla="*/ 5821791 w 1435"/>
              <a:gd name="T97" fmla="*/ 5748287 h 1062"/>
              <a:gd name="T98" fmla="*/ 5598611 w 1435"/>
              <a:gd name="T99" fmla="*/ 5920544 h 1062"/>
              <a:gd name="T100" fmla="*/ 5617741 w 1435"/>
              <a:gd name="T101" fmla="*/ 5933304 h 1062"/>
              <a:gd name="T102" fmla="*/ 5751649 w 1435"/>
              <a:gd name="T103" fmla="*/ 5952443 h 1062"/>
              <a:gd name="T104" fmla="*/ 8047207 w 1435"/>
              <a:gd name="T105" fmla="*/ 6284198 h 1062"/>
              <a:gd name="T106" fmla="*/ 5668753 w 1435"/>
              <a:gd name="T107" fmla="*/ 6105561 h 1062"/>
              <a:gd name="T108" fmla="*/ 7722003 w 1435"/>
              <a:gd name="T109" fmla="*/ 6156600 h 1062"/>
              <a:gd name="T110" fmla="*/ 4680388 w 1435"/>
              <a:gd name="T111" fmla="*/ 6265058 h 1062"/>
              <a:gd name="T112" fmla="*/ 4897191 w 1435"/>
              <a:gd name="T113" fmla="*/ 6316097 h 1062"/>
              <a:gd name="T114" fmla="*/ 4680388 w 1435"/>
              <a:gd name="T115" fmla="*/ 6309718 h 1062"/>
              <a:gd name="T116" fmla="*/ 7702873 w 1435"/>
              <a:gd name="T117" fmla="*/ 6418176 h 1062"/>
              <a:gd name="T118" fmla="*/ 5541222 w 1435"/>
              <a:gd name="T119" fmla="*/ 6481975 h 1062"/>
              <a:gd name="T120" fmla="*/ 5522093 w 1435"/>
              <a:gd name="T121" fmla="*/ 6533014 h 1062"/>
              <a:gd name="T122" fmla="*/ 7779392 w 1435"/>
              <a:gd name="T123" fmla="*/ 6628712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338" tIns="42679" rIns="85338" bIns="42679"/>
          <a:lstStyle/>
          <a:p>
            <a:pPr defTabSz="90970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Picture 4" descr="C:\Documents and Settings\Ivanov-VA\Мои документы\Презентации\logo_ru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9" y="6381864"/>
            <a:ext cx="24288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93" y="6421939"/>
            <a:ext cx="343793" cy="364628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D41E93-83C2-47F7-9594-3FC7311FBBE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9196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78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28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2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6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99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7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60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14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52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8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45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383" tIns="42700" rIns="85383" bIns="42700"/>
          <a:lstStyle/>
          <a:p>
            <a:pPr defTabSz="9101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78" y="6356450"/>
            <a:ext cx="2132707" cy="364628"/>
          </a:xfrm>
          <a:prstGeom prst="rect">
            <a:avLst/>
          </a:prstGeom>
        </p:spPr>
        <p:txBody>
          <a:bodyPr lIns="91069" tIns="45524" rIns="91069" bIns="45524" anchor="ctr"/>
          <a:lstStyle>
            <a:lvl1pPr algn="l">
              <a:defRPr/>
            </a:lvl1pPr>
          </a:lstStyle>
          <a:p>
            <a:pPr defTabSz="9106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59025A8-FEA9-47CD-A080-A04B2CC2C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6402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14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6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22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46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0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26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76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33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2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1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75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081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87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5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47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54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8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31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55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452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7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57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066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08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07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14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22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96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643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9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94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59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66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95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787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98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945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95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80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638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33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0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348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59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84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46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744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49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393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309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85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368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2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267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812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332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237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789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601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227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496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664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6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02.03.2016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7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5039" y="-1471"/>
            <a:ext cx="823019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9" tIns="45503" rIns="91029" bIns="455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979" y="1367788"/>
            <a:ext cx="8230195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9" tIns="45503" rIns="91029" bIns="455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788" y="6346080"/>
            <a:ext cx="2132708" cy="364629"/>
          </a:xfrm>
          <a:prstGeom prst="rect">
            <a:avLst/>
          </a:prstGeom>
        </p:spPr>
        <p:txBody>
          <a:bodyPr vert="horz" lIns="33596" tIns="45503" rIns="91029" bIns="45503" rtlCol="0" anchor="ctr"/>
          <a:lstStyle>
            <a:lvl1pPr algn="l" defTabSz="91023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642C8FD-0E80-417F-B0CE-A7CDFFC95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9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67" r:id="rId5"/>
  </p:sldLayoutIdLst>
  <p:transition>
    <p:fade/>
  </p:transition>
  <p:hf hdr="0" ftr="0" dt="0"/>
  <p:txStyles>
    <p:titleStyle>
      <a:lvl1pPr algn="l" defTabSz="909701" rtl="0" eaLnBrk="1" fontAlgn="base" hangingPunct="1">
        <a:spcBef>
          <a:spcPct val="0"/>
        </a:spcBef>
        <a:spcAft>
          <a:spcPct val="0"/>
        </a:spcAft>
        <a:defRPr lang="en-US" sz="3000" b="1" kern="1200" dirty="0">
          <a:solidFill>
            <a:srgbClr val="10253F"/>
          </a:solidFill>
          <a:latin typeface="Arial" pitchFamily="34" charset="0"/>
          <a:ea typeface="+mj-ea"/>
          <a:cs typeface="+mj-cs"/>
        </a:defRPr>
      </a:lvl1pPr>
      <a:lvl2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2pPr>
      <a:lvl3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3pPr>
      <a:lvl4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4pPr>
      <a:lvl5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5pPr>
      <a:lvl6pPr marL="426701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53403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80113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06807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769" indent="-340769" algn="l" defTabSz="909701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lang="en-US" sz="23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1pPr>
      <a:lvl2pPr marL="739328" indent="-282991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US" sz="19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2pPr>
      <a:lvl3pPr marL="1136386" indent="-226628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10253F"/>
          </a:solidFill>
          <a:latin typeface="Arial" pitchFamily="34" charset="0"/>
          <a:ea typeface="+mn-ea"/>
          <a:cs typeface="+mn-cs"/>
        </a:defRPr>
      </a:lvl3pPr>
      <a:lvl4pPr marL="1592713" indent="-226628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4pPr>
      <a:lvl5pPr marL="2047574" indent="-226628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5pPr>
      <a:lvl6pPr marL="2503150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273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92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512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1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403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3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07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498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08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897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05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6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3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1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75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5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4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6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6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9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ogomolov_a\Documents\Фирменный_стиль\Россети flat 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72036"/>
            <a:ext cx="3528392" cy="13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811789"/>
            <a:ext cx="9144000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7" y="2816186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1"/>
          <p:cNvSpPr txBox="1">
            <a:spLocks/>
          </p:cNvSpPr>
          <p:nvPr/>
        </p:nvSpPr>
        <p:spPr>
          <a:xfrm>
            <a:off x="490667" y="3271482"/>
            <a:ext cx="8185789" cy="2246331"/>
          </a:xfrm>
          <a:prstGeom prst="rect">
            <a:avLst/>
          </a:prstGeom>
        </p:spPr>
        <p:txBody>
          <a:bodyPr vert="horz" wrap="square" lIns="33596" tIns="45503" rIns="91029" bIns="45503" rtlCol="0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Обеспечение участия субъектов МСП в закупках </a:t>
            </a:r>
          </a:p>
          <a:p>
            <a:pPr algn="ctr"/>
            <a:r>
              <a:rPr lang="ru-RU" sz="28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ПАО «</a:t>
            </a:r>
            <a:r>
              <a:rPr lang="ru-RU" sz="2800" dirty="0" err="1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Россети</a:t>
            </a:r>
            <a:r>
              <a:rPr lang="ru-RU" sz="28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». </a:t>
            </a:r>
          </a:p>
          <a:p>
            <a:pPr algn="ctr"/>
            <a:r>
              <a:rPr lang="ru-RU" sz="28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Анализ результатов за 2015г.</a:t>
            </a:r>
          </a:p>
          <a:p>
            <a:pPr algn="ctr"/>
            <a:endParaRPr lang="ru-RU" sz="28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  <a:p>
            <a:r>
              <a:rPr lang="ru-RU" sz="28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Зафесов Ю.К.</a:t>
            </a:r>
            <a:endParaRPr lang="ru-RU" sz="28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3273945" y="6309320"/>
            <a:ext cx="2592289" cy="360040"/>
          </a:xfrm>
          <a:prstGeom prst="rect">
            <a:avLst/>
          </a:prstGeom>
        </p:spPr>
        <p:txBody>
          <a:bodyPr/>
          <a:lstStyle>
            <a:lvl1pPr marL="340769" indent="-340769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lang="en-US" sz="23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1pPr>
            <a:lvl2pPr marL="739328" indent="-282991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9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2pPr>
            <a:lvl3pPr marL="1136386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3pPr>
            <a:lvl4pPr marL="1592713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4pPr>
            <a:lvl5pPr marL="2047574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5pPr>
            <a:lvl6pPr marL="2503150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273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39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51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01.03.2016</a:t>
            </a:r>
            <a:endParaRPr lang="ru-RU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53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"/>
          <p:cNvSpPr txBox="1">
            <a:spLocks/>
          </p:cNvSpPr>
          <p:nvPr/>
        </p:nvSpPr>
        <p:spPr>
          <a:xfrm>
            <a:off x="557518" y="1376999"/>
            <a:ext cx="7965242" cy="33007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30658" tIns="41523" rIns="83068" bIns="41523" rtlCol="0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ЗАДАЧИ СОВЕЩАТЕЛЬНОГО ОРГАНА ПАО «РОССЕТИ»</a:t>
            </a: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: </a:t>
            </a:r>
            <a:endParaRPr lang="ru-RU" sz="1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84285" y="2162998"/>
            <a:ext cx="6938474" cy="545922"/>
          </a:xfrm>
          <a:prstGeom prst="rect">
            <a:avLst/>
          </a:prstGeom>
          <a:noFill/>
        </p:spPr>
        <p:txBody>
          <a:bodyPr wrap="square" lIns="83443" tIns="41721" rIns="83443" bIns="41721" rtlCol="0">
            <a:spAutoFit/>
          </a:bodyPr>
          <a:lstStyle/>
          <a:p>
            <a:pPr algn="just" defTabSz="914224"/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Повышение эффективности передовых технологических решений при осуществлении закупочной деятельности Общества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971037" y="2186047"/>
            <a:ext cx="663825" cy="650242"/>
            <a:chOff x="1176014" y="2732403"/>
            <a:chExt cx="750145" cy="682754"/>
          </a:xfrm>
        </p:grpSpPr>
        <p:sp>
          <p:nvSpPr>
            <p:cNvPr id="36" name="Поле 11"/>
            <p:cNvSpPr txBox="1">
              <a:spLocks noChangeArrowheads="1"/>
            </p:cNvSpPr>
            <p:nvPr/>
          </p:nvSpPr>
          <p:spPr bwMode="auto">
            <a:xfrm>
              <a:off x="1268476" y="2737557"/>
              <a:ext cx="657683" cy="6776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3442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600" dirty="0">
                  <a:solidFill>
                    <a:srgbClr val="1F497D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ru-RU" altLang="ru-RU" dirty="0">
                <a:solidFill>
                  <a:srgbClr val="1F497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176014" y="2732403"/>
              <a:ext cx="540000" cy="540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4224"/>
              <a:endParaRPr lang="ru-RU" sz="4000" dirty="0">
                <a:solidFill>
                  <a:srgbClr val="4BACC6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971037" y="3081337"/>
            <a:ext cx="663825" cy="650242"/>
            <a:chOff x="1176014" y="2732403"/>
            <a:chExt cx="750145" cy="682754"/>
          </a:xfrm>
        </p:grpSpPr>
        <p:sp>
          <p:nvSpPr>
            <p:cNvPr id="39" name="Поле 11"/>
            <p:cNvSpPr txBox="1">
              <a:spLocks noChangeArrowheads="1"/>
            </p:cNvSpPr>
            <p:nvPr/>
          </p:nvSpPr>
          <p:spPr bwMode="auto">
            <a:xfrm>
              <a:off x="1268476" y="2737557"/>
              <a:ext cx="657683" cy="6776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3442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600" dirty="0">
                  <a:solidFill>
                    <a:srgbClr val="1F497D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ru-RU" altLang="ru-RU" dirty="0">
                <a:solidFill>
                  <a:srgbClr val="1F497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176014" y="2732403"/>
              <a:ext cx="540000" cy="540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4224"/>
              <a:endParaRPr lang="ru-RU" sz="4000" dirty="0">
                <a:solidFill>
                  <a:srgbClr val="4BACC6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81477" y="3061002"/>
            <a:ext cx="6941283" cy="545922"/>
          </a:xfrm>
          <a:prstGeom prst="rect">
            <a:avLst/>
          </a:prstGeom>
          <a:noFill/>
        </p:spPr>
        <p:txBody>
          <a:bodyPr wrap="square" lIns="83443" tIns="41721" rIns="83443" bIns="41721" rtlCol="0">
            <a:spAutoFit/>
          </a:bodyPr>
          <a:lstStyle/>
          <a:p>
            <a:pPr algn="just" defTabSz="914224"/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подходов, позволяющих экономически обоснованно развивать закупки инновационной продукции 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962103" y="3968594"/>
            <a:ext cx="663825" cy="650242"/>
            <a:chOff x="1176014" y="2732403"/>
            <a:chExt cx="750145" cy="682754"/>
          </a:xfrm>
        </p:grpSpPr>
        <p:sp>
          <p:nvSpPr>
            <p:cNvPr id="44" name="Поле 11"/>
            <p:cNvSpPr txBox="1">
              <a:spLocks noChangeArrowheads="1"/>
            </p:cNvSpPr>
            <p:nvPr/>
          </p:nvSpPr>
          <p:spPr bwMode="auto">
            <a:xfrm>
              <a:off x="1268476" y="2737557"/>
              <a:ext cx="657683" cy="6776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3442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600" dirty="0">
                  <a:solidFill>
                    <a:srgbClr val="1F497D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ru-RU" altLang="ru-RU" dirty="0">
                <a:solidFill>
                  <a:srgbClr val="1F497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76014" y="2732403"/>
              <a:ext cx="540000" cy="540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4224"/>
              <a:endParaRPr lang="ru-RU" sz="4000" dirty="0">
                <a:solidFill>
                  <a:srgbClr val="4BACC6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584286" y="4030965"/>
            <a:ext cx="6938474" cy="315089"/>
          </a:xfrm>
          <a:prstGeom prst="rect">
            <a:avLst/>
          </a:prstGeom>
          <a:noFill/>
        </p:spPr>
        <p:txBody>
          <a:bodyPr wrap="square" lIns="83443" tIns="41721" rIns="83443" bIns="41721" rtlCol="0">
            <a:spAutoFit/>
          </a:bodyPr>
          <a:lstStyle/>
          <a:p>
            <a:pPr algn="just" defTabSz="914224"/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Придание большей гласности закупочной деятельности Общества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959864" y="5640619"/>
            <a:ext cx="663825" cy="650242"/>
            <a:chOff x="1176014" y="2732403"/>
            <a:chExt cx="750145" cy="682754"/>
          </a:xfrm>
        </p:grpSpPr>
        <p:sp>
          <p:nvSpPr>
            <p:cNvPr id="48" name="Поле 11"/>
            <p:cNvSpPr txBox="1">
              <a:spLocks noChangeArrowheads="1"/>
            </p:cNvSpPr>
            <p:nvPr/>
          </p:nvSpPr>
          <p:spPr bwMode="auto">
            <a:xfrm>
              <a:off x="1268476" y="2737557"/>
              <a:ext cx="657683" cy="6776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3442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600" dirty="0">
                  <a:solidFill>
                    <a:srgbClr val="1F497D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5</a:t>
              </a:r>
              <a:endParaRPr lang="ru-RU" altLang="ru-RU" dirty="0">
                <a:solidFill>
                  <a:srgbClr val="1F497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1176014" y="2732403"/>
              <a:ext cx="540000" cy="540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4224"/>
              <a:endParaRPr lang="ru-RU" sz="4000" dirty="0">
                <a:solidFill>
                  <a:srgbClr val="4BACC6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582047" y="5743548"/>
            <a:ext cx="6940713" cy="315089"/>
          </a:xfrm>
          <a:prstGeom prst="rect">
            <a:avLst/>
          </a:prstGeom>
          <a:noFill/>
        </p:spPr>
        <p:txBody>
          <a:bodyPr wrap="square" lIns="83443" tIns="41721" rIns="83443" bIns="41721" rtlCol="0">
            <a:spAutoFit/>
          </a:bodyPr>
          <a:lstStyle/>
          <a:p>
            <a:pPr algn="just" defTabSz="914224"/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Привлечение к участию в закупках Общества большего количества субъектов МСП</a:t>
            </a:r>
          </a:p>
        </p:txBody>
      </p:sp>
      <p:cxnSp>
        <p:nvCxnSpPr>
          <p:cNvPr id="51" name="Соединительная линия уступом 50"/>
          <p:cNvCxnSpPr>
            <a:endCxn id="37" idx="2"/>
          </p:cNvCxnSpPr>
          <p:nvPr/>
        </p:nvCxnSpPr>
        <p:spPr>
          <a:xfrm rot="16200000" flipH="1">
            <a:off x="365927" y="1838080"/>
            <a:ext cx="796703" cy="413516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>
            <a:endCxn id="40" idx="2"/>
          </p:cNvCxnSpPr>
          <p:nvPr/>
        </p:nvCxnSpPr>
        <p:spPr>
          <a:xfrm rot="16200000" flipH="1">
            <a:off x="-116007" y="2251436"/>
            <a:ext cx="1760570" cy="413516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endCxn id="45" idx="2"/>
          </p:cNvCxnSpPr>
          <p:nvPr/>
        </p:nvCxnSpPr>
        <p:spPr>
          <a:xfrm rot="16200000" flipH="1">
            <a:off x="-595745" y="2667888"/>
            <a:ext cx="2711115" cy="404582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16200000" flipH="1">
            <a:off x="-1182982" y="3785339"/>
            <a:ext cx="3883343" cy="402343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976968" y="4823066"/>
            <a:ext cx="663825" cy="650242"/>
            <a:chOff x="1176014" y="2732403"/>
            <a:chExt cx="750145" cy="682754"/>
          </a:xfrm>
        </p:grpSpPr>
        <p:sp>
          <p:nvSpPr>
            <p:cNvPr id="52" name="Поле 11"/>
            <p:cNvSpPr txBox="1">
              <a:spLocks noChangeArrowheads="1"/>
            </p:cNvSpPr>
            <p:nvPr/>
          </p:nvSpPr>
          <p:spPr bwMode="auto">
            <a:xfrm>
              <a:off x="1268476" y="2737557"/>
              <a:ext cx="657683" cy="6776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3442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600" dirty="0">
                  <a:solidFill>
                    <a:srgbClr val="1F497D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u-RU" altLang="ru-RU" dirty="0">
                <a:solidFill>
                  <a:srgbClr val="1F497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1176014" y="2732403"/>
              <a:ext cx="540000" cy="540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4224"/>
              <a:endParaRPr lang="ru-RU" sz="4000" dirty="0">
                <a:solidFill>
                  <a:srgbClr val="4BACC6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577069" y="4914111"/>
            <a:ext cx="6945690" cy="315089"/>
          </a:xfrm>
          <a:prstGeom prst="rect">
            <a:avLst/>
          </a:prstGeom>
          <a:noFill/>
        </p:spPr>
        <p:txBody>
          <a:bodyPr wrap="square" lIns="83443" tIns="41721" rIns="83443" bIns="41721" rtlCol="0">
            <a:spAutoFit/>
          </a:bodyPr>
          <a:lstStyle/>
          <a:p>
            <a:pPr algn="just" defTabSz="914224"/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Совершенствование конкурентной среды </a:t>
            </a:r>
          </a:p>
        </p:txBody>
      </p:sp>
      <p:cxnSp>
        <p:nvCxnSpPr>
          <p:cNvPr id="57" name="Соединительная линия уступом 56"/>
          <p:cNvCxnSpPr/>
          <p:nvPr/>
        </p:nvCxnSpPr>
        <p:spPr>
          <a:xfrm rot="16200000" flipH="1">
            <a:off x="-595746" y="3471939"/>
            <a:ext cx="2711115" cy="404582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92510" y="314231"/>
            <a:ext cx="4296048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СОВЕЩАТЕЛЬНЫЙ ОРГАН ПАО «РОССЕТИ»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72847" y="294031"/>
            <a:ext cx="57606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9</a:t>
            </a:r>
            <a:endParaRPr lang="ru-RU" sz="1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87045584"/>
              </p:ext>
            </p:extLst>
          </p:nvPr>
        </p:nvGraphicFramePr>
        <p:xfrm>
          <a:off x="323528" y="2182216"/>
          <a:ext cx="5087304" cy="232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33994" y="302590"/>
            <a:ext cx="6477735" cy="640561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ДОРОЖНАЯ КАРТА ПО РАСШИРЕНИЮ ДОСТУПА МСП К ЗАКУПКАМ </a:t>
            </a:r>
            <a:endParaRPr lang="en-US" dirty="0" smtClean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914224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КОМПАНИЙ С ГОСУЧАСТИЕМ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52" y="1412776"/>
            <a:ext cx="218653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Данные по группе компаний </a:t>
            </a:r>
            <a:b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ПАО «Россети»</a:t>
            </a:r>
          </a:p>
          <a:p>
            <a:pPr algn="ct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Среднее значение* 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(без учета договоров субподряда)</a:t>
            </a:r>
            <a:endParaRPr lang="ru-RU" sz="11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0659" y="1401251"/>
            <a:ext cx="24914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Установленные Постановлением Правительства обязательные доли </a:t>
            </a:r>
          </a:p>
          <a:p>
            <a:pPr algn="ctr"/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закупок у МСП на 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II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полугодие 2015 года и с 2016 года</a:t>
            </a:r>
            <a:endParaRPr lang="ru-RU" sz="11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715" y="4679819"/>
            <a:ext cx="87161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buClr>
                <a:srgbClr val="4F81BD"/>
              </a:buClr>
              <a:buSzPct val="120000"/>
            </a:pPr>
            <a:r>
              <a:rPr lang="ru-RU" sz="900" spc="-20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*  </a:t>
            </a:r>
            <a:r>
              <a:rPr lang="ru-RU" sz="1000" spc="-20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10% доля не выполняется ПАО «ФСК ЕЭС» в силу специфики структуры закупок (объема закупок по строительству и реконструкции подстанций)</a:t>
            </a:r>
          </a:p>
          <a:p>
            <a:pPr lvl="0" algn="just">
              <a:lnSpc>
                <a:spcPct val="110000"/>
              </a:lnSpc>
              <a:buClr>
                <a:srgbClr val="4F81BD"/>
              </a:buClr>
              <a:buSzPct val="120000"/>
              <a:tabLst>
                <a:tab pos="92075" algn="l"/>
              </a:tabLst>
            </a:pPr>
            <a:r>
              <a:rPr lang="ru-RU" sz="1000" spc="-20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*  Проблемой представляется вопрос корректного учета субподрядных договоров в силу высокого объема заключаемых договоров, их сложности (возможности привлечения генподрядчиком 	большого количества субподрядчиков) и отсутствия подобного учета до настоящего времени. </a:t>
            </a:r>
            <a:endParaRPr lang="ru-RU" sz="1000" spc="-20" dirty="0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5715" y="5229200"/>
            <a:ext cx="8244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ВЗАИМОДЕЙСТВИЕ С МСП 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599878"/>
            <a:ext cx="880314" cy="8803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829" y="5746167"/>
            <a:ext cx="867179" cy="65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7" y="5667463"/>
            <a:ext cx="1512167" cy="6936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569398"/>
            <a:ext cx="980728" cy="9807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4385" y="5595145"/>
            <a:ext cx="1377815" cy="103641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652120" y="2980109"/>
            <a:ext cx="26974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состав Совещательного органа ПАО «Россети» входят представители 19 общественных организаций, бизнес-ассоциаций, технологических платформ и межотраслевых сообществ</a:t>
            </a:r>
            <a:endParaRPr lang="ru-RU" sz="13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5715" y="1018043"/>
            <a:ext cx="3572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ДОЛЯ ЗАКУПОК У МСП (%)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90220" y="1632052"/>
            <a:ext cx="280831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тсутствие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понятия «инновационная продукция» и критериев ее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определения 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sz="13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(в нормативно-правовой базе)</a:t>
            </a:r>
            <a:endParaRPr lang="ru-RU" sz="1300" dirty="0">
              <a:solidFill>
                <a:prstClr val="black">
                  <a:lumMod val="50000"/>
                  <a:lumOff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23018" y="1340768"/>
            <a:ext cx="3125445" cy="305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НЕОБХОДИМО ДОРАБОТАТЬ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72847" y="294031"/>
            <a:ext cx="57606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10</a:t>
            </a:r>
            <a:endParaRPr lang="ru-RU" sz="1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86697"/>
            <a:ext cx="934080" cy="8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1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3994" y="302590"/>
            <a:ext cx="3085781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СТРУКТУРА ЗАКУПОК ФСК ЕЭС</a:t>
            </a:r>
            <a:endParaRPr lang="en-US" dirty="0" smtClean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72847" y="294031"/>
            <a:ext cx="57606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11</a:t>
            </a:r>
            <a:endParaRPr lang="ru-RU" sz="1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65" y="764704"/>
            <a:ext cx="6867203" cy="47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51520" y="5766355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≈ 75</a:t>
            </a:r>
            <a:r>
              <a:rPr lang="ru-RU" sz="2400" b="1" dirty="0">
                <a:solidFill>
                  <a:srgbClr val="4F81BD"/>
                </a:solidFill>
                <a:latin typeface="Arial Narrow" panose="020B0606020202030204" pitchFamily="34" charset="0"/>
              </a:rPr>
              <a:t>%</a:t>
            </a:r>
            <a:r>
              <a:rPr lang="ru-RU" sz="2400" dirty="0">
                <a:solidFill>
                  <a:srgbClr val="4F81BD"/>
                </a:solidFill>
                <a:latin typeface="Arial Narrow" panose="020B0606020202030204" pitchFamily="34" charset="0"/>
              </a:rPr>
              <a:t> закупочных процедур </a:t>
            </a:r>
            <a:r>
              <a:rPr lang="ru-RU" sz="2400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в </a:t>
            </a:r>
            <a:r>
              <a:rPr lang="ru-RU" sz="2400" dirty="0">
                <a:solidFill>
                  <a:srgbClr val="4F81BD"/>
                </a:solidFill>
                <a:latin typeface="Arial Narrow" panose="020B0606020202030204" pitchFamily="34" charset="0"/>
              </a:rPr>
              <a:t>стоимостном </a:t>
            </a:r>
            <a:r>
              <a:rPr lang="ru-RU" sz="2400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выражении НМЦ которых </a:t>
            </a:r>
            <a:r>
              <a:rPr lang="ru-RU" sz="24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более 1 млрд. руб.</a:t>
            </a:r>
            <a:endParaRPr lang="ru-RU" sz="24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6489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3994" y="302590"/>
            <a:ext cx="5673028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ИТОГИ ЗАКУПОЧНОЙ ДЕЯТЕЛЬНОСТИ В РАЗРЕЗЕ ПП-1352</a:t>
            </a:r>
            <a:endParaRPr lang="en-US" dirty="0" smtClean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72847" y="294031"/>
            <a:ext cx="57606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12</a:t>
            </a:r>
            <a:endParaRPr lang="ru-RU" sz="1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76056" y="4509120"/>
            <a:ext cx="1440160" cy="1368152"/>
          </a:xfrm>
          <a:prstGeom prst="ellipse">
            <a:avLst/>
          </a:prstGeom>
          <a:solidFill>
            <a:srgbClr val="00B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33978" y="4509120"/>
            <a:ext cx="1440160" cy="1368152"/>
          </a:xfrm>
          <a:prstGeom prst="ellipse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3994" y="302590"/>
            <a:ext cx="5602496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ПРОБЛЕМЫ КРУПНЫХ ИНФРАСТРУКТУРНЫХ КОМПАНИЙ </a:t>
            </a:r>
            <a:endParaRPr lang="en-US" dirty="0" smtClean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72847" y="294031"/>
            <a:ext cx="57606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13</a:t>
            </a:r>
            <a:endParaRPr lang="ru-RU" sz="1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2" y="1331476"/>
            <a:ext cx="2973216" cy="28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 rot="16200000">
            <a:off x="-1494124" y="2366333"/>
            <a:ext cx="3572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Крупный инфраструктурный объект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491880" y="1196752"/>
            <a:ext cx="1944216" cy="65736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1331476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Дробление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1169607"/>
            <a:ext cx="3600400" cy="675217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Экономически нецелесообразно. Риски своевременности исполнения. Повышенные расходы</a:t>
            </a:r>
            <a:endParaRPr lang="ru-RU" sz="14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3005579"/>
            <a:ext cx="1944216" cy="5853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55786" y="3140473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Выделение оборудования</a:t>
            </a:r>
            <a:endParaRPr lang="ru-RU" sz="1400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2738623"/>
            <a:ext cx="3528392" cy="111147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Риски ограниченного круга поставщиков по сложному технологическому оборудованию не относящихся к СМБ (трансформаторы, подвижный состав и т.д.)</a:t>
            </a:r>
            <a:endParaRPr lang="ru-RU" sz="14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7249" y="4867297"/>
            <a:ext cx="8417611" cy="1379764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Предложения: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Обоснованные отраслевые перечни-исключения из продукции закупаемой в том числе у малого и среднего бизнеса.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Учет процента поддержки малого и среднего бизнеса не только проводимых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спецторгами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а победившими на общих основаниях в конкуренции с крупным бизнесом </a:t>
            </a:r>
          </a:p>
        </p:txBody>
      </p:sp>
    </p:spTree>
    <p:extLst>
      <p:ext uri="{BB962C8B-B14F-4D97-AF65-F5344CB8AC3E}">
        <p14:creationId xmlns:p14="http://schemas.microsoft.com/office/powerpoint/2010/main" val="39534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3994" y="302590"/>
            <a:ext cx="5780429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ВЗАИМОДЕЙСТВИЕ С КОРПОРАЦИЕЙ ПО ПОДДЕРЖКЕ 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МСБ</a:t>
            </a:r>
            <a:endParaRPr lang="en-US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72847" y="294031"/>
            <a:ext cx="57606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14</a:t>
            </a:r>
            <a:endParaRPr lang="ru-RU" sz="1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2" y="2342367"/>
            <a:ext cx="8745543" cy="439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9548"/>
            <a:ext cx="7715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4268"/>
            <a:ext cx="2592288" cy="68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03739"/>
            <a:ext cx="3312368" cy="140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3994" y="302590"/>
            <a:ext cx="1538883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ЭТП РОССЕТИ</a:t>
            </a:r>
            <a:endParaRPr lang="en-US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72847" y="294031"/>
            <a:ext cx="57606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15</a:t>
            </a:r>
            <a:endParaRPr lang="ru-RU" sz="1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6"/>
          <p:cNvSpPr/>
          <p:nvPr/>
        </p:nvSpPr>
        <p:spPr bwMode="gray">
          <a:xfrm>
            <a:off x="4897651" y="3539372"/>
            <a:ext cx="3902149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7"/>
          <p:cNvSpPr/>
          <p:nvPr/>
        </p:nvSpPr>
        <p:spPr bwMode="gray">
          <a:xfrm>
            <a:off x="243299" y="1230516"/>
            <a:ext cx="8686800" cy="191386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3"/>
          <p:cNvSpPr/>
          <p:nvPr/>
        </p:nvSpPr>
        <p:spPr>
          <a:xfrm>
            <a:off x="307094" y="1584599"/>
            <a:ext cx="3965946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r>
              <a:rPr lang="ru-RU" sz="1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ПРОВЕДЕНИЕ ПРОЦЕДУР НА ЭТП от 0 до 50 млн. руб. </a:t>
            </a:r>
          </a:p>
          <a:p>
            <a:pPr marL="53340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└"/>
            </a:pPr>
            <a:r>
              <a:rPr lang="ru-RU" sz="1100" dirty="0" smtClean="0"/>
              <a:t>Экономический результат</a:t>
            </a:r>
          </a:p>
          <a:p>
            <a:pPr marL="53340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└"/>
            </a:pPr>
            <a:endParaRPr lang="ru-RU" sz="1100" dirty="0" smtClean="0"/>
          </a:p>
          <a:p>
            <a:pPr marL="53340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└"/>
            </a:pPr>
            <a:r>
              <a:rPr lang="ru-RU" sz="1100" dirty="0" smtClean="0"/>
              <a:t>Минимальное вхождение  для участия</a:t>
            </a:r>
          </a:p>
          <a:p>
            <a:pPr marL="361950">
              <a:spcBef>
                <a:spcPts val="200"/>
              </a:spcBef>
              <a:spcAft>
                <a:spcPts val="200"/>
              </a:spcAft>
            </a:pPr>
            <a:endParaRPr lang="ru-RU" sz="1100" dirty="0" smtClean="0"/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ДИФФЕРЕНЦИИРОВАНЫЕ ТАРИФЫ</a:t>
            </a:r>
            <a:endParaRPr lang="ru-RU" sz="14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533400" indent="-171450">
              <a:buFont typeface="Arial" panose="020B0604020202020204" pitchFamily="34" charset="0"/>
              <a:buChar char="└"/>
            </a:pPr>
            <a:r>
              <a:rPr lang="ru-RU" sz="1100" dirty="0" smtClean="0"/>
              <a:t>От 0 до 100/500 тыс. руб. –  1,5 тыс. с победителя</a:t>
            </a:r>
          </a:p>
          <a:p>
            <a:pPr marL="361950"/>
            <a:endParaRPr lang="ru-RU" sz="1100" dirty="0" smtClean="0"/>
          </a:p>
          <a:p>
            <a:pPr marL="533400" indent="-171450">
              <a:buFont typeface="Arial" panose="020B0604020202020204" pitchFamily="34" charset="0"/>
              <a:buChar char="└"/>
            </a:pPr>
            <a:r>
              <a:rPr lang="ru-RU" sz="1100" dirty="0" smtClean="0"/>
              <a:t>От 500 до 1 500 тыс. руб. – 3 </a:t>
            </a:r>
            <a:r>
              <a:rPr lang="ru-RU" sz="1100" dirty="0" err="1" smtClean="0"/>
              <a:t>тыс</a:t>
            </a:r>
            <a:r>
              <a:rPr lang="ru-RU" sz="1100" dirty="0" smtClean="0"/>
              <a:t> . </a:t>
            </a:r>
            <a:r>
              <a:rPr lang="ru-RU" sz="1100" dirty="0"/>
              <a:t>с</a:t>
            </a:r>
            <a:r>
              <a:rPr lang="ru-RU" sz="1100" dirty="0" smtClean="0"/>
              <a:t> победителя</a:t>
            </a:r>
          </a:p>
          <a:p>
            <a:pPr marL="361950"/>
            <a:endParaRPr lang="ru-RU" sz="1100" dirty="0" smtClean="0"/>
          </a:p>
          <a:p>
            <a:pPr marL="533400" indent="-171450">
              <a:buFont typeface="Arial" panose="020B0604020202020204" pitchFamily="34" charset="0"/>
              <a:buChar char="└"/>
            </a:pPr>
            <a:r>
              <a:rPr lang="ru-RU" sz="1100" dirty="0" smtClean="0"/>
              <a:t>От 1 500 до 5 000 тыс. руб. – 5 тыс. с победителя</a:t>
            </a:r>
          </a:p>
          <a:p>
            <a:pPr marL="361950"/>
            <a:endParaRPr lang="ru-RU" sz="1100" dirty="0" smtClean="0"/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ОТДЕЛЬНЫЕ ПРАВИЛА ДЛЯ УЧАСТНИКОВ ПРОГРАММЫ ПАРТНЕРСТВА</a:t>
            </a:r>
          </a:p>
          <a:p>
            <a:pPr marL="533400" indent="-171450">
              <a:buFont typeface="Arial" panose="020B0604020202020204" pitchFamily="34" charset="0"/>
              <a:buChar char="└"/>
            </a:pPr>
            <a:r>
              <a:rPr lang="ru-RU" sz="1100" dirty="0" smtClean="0"/>
              <a:t>Участники программы партнерства получают дополнительное снижение тарифов при участии на ЭТП </a:t>
            </a:r>
            <a:r>
              <a:rPr lang="ru-RU" sz="1100" dirty="0" err="1" smtClean="0"/>
              <a:t>Россет</a:t>
            </a:r>
            <a:r>
              <a:rPr lang="ru-RU" sz="1100" dirty="0" err="1"/>
              <a:t>и</a:t>
            </a:r>
            <a:endParaRPr lang="ru-RU" sz="1100" dirty="0" smtClean="0"/>
          </a:p>
          <a:p>
            <a:r>
              <a:rPr lang="ru-RU" sz="1200" dirty="0" smtClean="0"/>
              <a:t> </a:t>
            </a:r>
            <a:endParaRPr lang="ru-RU" sz="1200" dirty="0"/>
          </a:p>
        </p:txBody>
      </p:sp>
      <p:sp>
        <p:nvSpPr>
          <p:cNvPr id="22" name="Isosceles Triangle 5"/>
          <p:cNvSpPr/>
          <p:nvPr/>
        </p:nvSpPr>
        <p:spPr bwMode="gray">
          <a:xfrm rot="5400000">
            <a:off x="2586337" y="3636102"/>
            <a:ext cx="3741704" cy="241300"/>
          </a:xfrm>
          <a:prstGeom prst="triangle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027204"/>
              </p:ext>
            </p:extLst>
          </p:nvPr>
        </p:nvGraphicFramePr>
        <p:xfrm>
          <a:off x="269586" y="1124744"/>
          <a:ext cx="8585200" cy="490943"/>
        </p:xfrm>
        <a:graphic>
          <a:graphicData uri="http://schemas.openxmlformats.org/drawingml/2006/table">
            <a:tbl>
              <a:tblPr/>
              <a:tblGrid>
                <a:gridCol w="4524448"/>
                <a:gridCol w="4060752"/>
              </a:tblGrid>
              <a:tr h="490943"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Arial Unicode MS" pitchFamily="34" charset="-128"/>
                          <a:cs typeface="Times New Roman" pitchFamily="18" charset="0"/>
                        </a:rPr>
                        <a:t>        ПРАВИЛА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Arial Unicode MS" pitchFamily="34" charset="-128"/>
                          <a:cs typeface="Times New Roman" pitchFamily="18" charset="0"/>
                        </a:rPr>
                        <a:t>/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Arial Unicode MS" pitchFamily="34" charset="-128"/>
                          <a:cs typeface="Times New Roman" pitchFamily="18" charset="0"/>
                        </a:rPr>
                        <a:t>ТАРИФЫ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2058" marR="92058" marT="90620" marB="13593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Arial Unicode MS" pitchFamily="34" charset="-128"/>
                          <a:cs typeface="Times New Roman" pitchFamily="18" charset="0"/>
                        </a:rPr>
                        <a:t>ПРЕИМУЩЕСТВА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2058" marR="92058" marT="90620" marB="13593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5" name="Group 10"/>
          <p:cNvGrpSpPr/>
          <p:nvPr/>
        </p:nvGrpSpPr>
        <p:grpSpPr>
          <a:xfrm>
            <a:off x="4602648" y="1608564"/>
            <a:ext cx="4199861" cy="4315027"/>
            <a:chOff x="4614530" y="1505097"/>
            <a:chExt cx="4199861" cy="4315027"/>
          </a:xfrm>
        </p:grpSpPr>
        <p:sp>
          <p:nvSpPr>
            <p:cNvPr id="26" name="Rectangle 16"/>
            <p:cNvSpPr/>
            <p:nvPr/>
          </p:nvSpPr>
          <p:spPr bwMode="gray">
            <a:xfrm>
              <a:off x="4877938" y="2643817"/>
              <a:ext cx="3902149" cy="74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13"/>
            <p:cNvSpPr/>
            <p:nvPr/>
          </p:nvSpPr>
          <p:spPr bwMode="gray">
            <a:xfrm>
              <a:off x="4909533" y="4938723"/>
              <a:ext cx="3902149" cy="8014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8" name="Rectangle 9"/>
            <p:cNvSpPr/>
            <p:nvPr/>
          </p:nvSpPr>
          <p:spPr bwMode="gray">
            <a:xfrm>
              <a:off x="4912242" y="1533049"/>
              <a:ext cx="3902149" cy="1038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8"/>
            <p:cNvSpPr/>
            <p:nvPr/>
          </p:nvSpPr>
          <p:spPr>
            <a:xfrm>
              <a:off x="4614530" y="1505097"/>
              <a:ext cx="4189224" cy="4315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4500" lvl="1" indent="-177800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/>
              </a:pPr>
              <a:r>
                <a:rPr lang="ru-RU" sz="14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Площадка нацелена не на получение прибыли а на формирование максимальной конкурентной среды с минимальными тарифами необходимыми только на операционную поддержку работоспособности системы.</a:t>
              </a:r>
            </a:p>
            <a:p>
              <a:pPr marL="444500" lvl="1" indent="-177800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/>
              </a:pPr>
              <a:r>
                <a:rPr lang="ru-RU" sz="14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Снижение доли несостоявшихся процедур для малых закупок на которых тарифные платы за участие в процедуре являются барьером для участия.  </a:t>
              </a:r>
            </a:p>
            <a:p>
              <a:pPr marL="444500" lvl="1" indent="-177800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/>
              </a:pPr>
              <a:r>
                <a:rPr lang="ru-RU" sz="14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Эффективная реализация требований </a:t>
              </a:r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Дорожной карты «Расширение доступа субъектов малого и среднего предпринимательства к закупкам инфраструктурных монополий и компаний с государственным участием», утвержденной Распоряжением Правительства РФ от 29.05.2013 № 867-р</a:t>
              </a:r>
              <a:r>
                <a:rPr lang="ru-RU" sz="14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  <a:p>
              <a:pPr marL="444500" lvl="1" indent="-177800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/>
              </a:pPr>
              <a:r>
                <a:rPr lang="ru-RU" sz="14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Дополнительные преференции при участии в конкурсных процедурах для участников программы партнёрства</a:t>
              </a:r>
            </a:p>
            <a:p>
              <a:pPr marL="444500" lvl="1" indent="-177800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/>
              </a:pPr>
              <a:endParaRPr lang="ru-RU" sz="1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0" name="Rectangle 64"/>
          <p:cNvSpPr/>
          <p:nvPr/>
        </p:nvSpPr>
        <p:spPr>
          <a:xfrm>
            <a:off x="1107" y="5998677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Clr>
                <a:srgbClr val="F0AB00"/>
              </a:buClr>
              <a:buSzPct val="80000"/>
            </a:pPr>
            <a:r>
              <a:rPr lang="ru-RU" sz="1200" kern="0" dirty="0" smtClean="0">
                <a:ea typeface="Arial Unicode MS" pitchFamily="34" charset="-128"/>
                <a:cs typeface="Arial Unicode MS" pitchFamily="34" charset="-128"/>
              </a:rPr>
              <a:t>* Справка о минимальных тарифных ставках  у ЭТП Электросетевого комплекса на  участие в процедурах</a:t>
            </a:r>
          </a:p>
        </p:txBody>
      </p:sp>
    </p:spTree>
    <p:extLst>
      <p:ext uri="{BB962C8B-B14F-4D97-AF65-F5344CB8AC3E}">
        <p14:creationId xmlns:p14="http://schemas.microsoft.com/office/powerpoint/2010/main" val="14256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14231"/>
            <a:ext cx="7599837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РОССЕТИ – СИСТЕМООБРАЗУЮЩАЯ ЭЛЕКТРОСЕТЕВАЯ КОМПАНИЯ РОССИИ</a:t>
            </a:r>
          </a:p>
        </p:txBody>
      </p:sp>
      <p:sp>
        <p:nvSpPr>
          <p:cNvPr id="2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820472" y="294031"/>
            <a:ext cx="57606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</a:t>
            </a:r>
            <a:endParaRPr lang="ru-RU" sz="1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298" y="692696"/>
            <a:ext cx="769636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создана 4 </a:t>
            </a:r>
            <a:r>
              <a:rPr lang="ru-RU" sz="16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апреля 2013 года </a:t>
            </a:r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Указу Президента России от 22 ноября 2012 года </a:t>
            </a:r>
            <a:endParaRPr lang="ru-RU" sz="1600" dirty="0">
              <a:solidFill>
                <a:prstClr val="white">
                  <a:lumMod val="65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98" y="1175266"/>
            <a:ext cx="6264696" cy="37937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40250" y="1175256"/>
            <a:ext cx="7399854" cy="1459117"/>
            <a:chOff x="4034360" y="5352901"/>
            <a:chExt cx="4438038" cy="991434"/>
          </a:xfrm>
          <a:effectLst/>
        </p:grpSpPr>
        <p:sp>
          <p:nvSpPr>
            <p:cNvPr id="12" name="TextBox 11"/>
            <p:cNvSpPr txBox="1"/>
            <p:nvPr/>
          </p:nvSpPr>
          <p:spPr>
            <a:xfrm>
              <a:off x="4120733" y="5882670"/>
              <a:ext cx="759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744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64636" y="5882670"/>
              <a:ext cx="1287823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2 26</a:t>
              </a:r>
              <a:r>
                <a: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3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142675" y="5352902"/>
              <a:ext cx="1108315" cy="3803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Протяженность линий электропередачи</a:t>
              </a:r>
              <a:endParaRPr lang="en-US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тыс. 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км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252850" y="5352901"/>
              <a:ext cx="1108315" cy="3803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Численность сотрудников</a:t>
              </a:r>
              <a:endParaRPr lang="en-US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тыс. 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человек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364083" y="5352902"/>
              <a:ext cx="1108315" cy="3803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Количество подстанций</a:t>
              </a:r>
            </a:p>
            <a:p>
              <a:pPr algn="ctr"/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т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ыс. шт.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034360" y="5352902"/>
              <a:ext cx="1108315" cy="3803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Трансформаторная мощность</a:t>
              </a:r>
              <a:endParaRPr lang="en-US" sz="1200" dirty="0" smtClean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тыс. МВА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0800000">
              <a:off x="4169345" y="5730490"/>
              <a:ext cx="274918" cy="21602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10800000">
              <a:off x="5262579" y="5733256"/>
              <a:ext cx="27491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10800000">
              <a:off x="6401593" y="5733256"/>
              <a:ext cx="274918" cy="21602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10800000">
              <a:off x="7517225" y="5733257"/>
              <a:ext cx="274918" cy="21602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28168" y="5882670"/>
              <a:ext cx="82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229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98326" y="5882668"/>
              <a:ext cx="82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473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7482001" y="2831450"/>
            <a:ext cx="753051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504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76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6995" y="6191212"/>
            <a:ext cx="25536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сокращение недоотпуска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электроэнергии потребителям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26995" y="5567105"/>
            <a:ext cx="260685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сокращение длительности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перерыва  электроснабжения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26995" y="5081618"/>
            <a:ext cx="298566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снижение удельной аварийности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63281" y="4955758"/>
            <a:ext cx="314705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сокращение экономического ущерба </a:t>
            </a:r>
            <a:b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от перерыва электроснабжения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63281" y="5491554"/>
            <a:ext cx="370120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дней срок выполнения работ по технологическому присоединению (норматив – 365 дней)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63281" y="6155077"/>
            <a:ext cx="35883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раза снижена стоимость подключения </a:t>
            </a:r>
            <a:b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к электрическим сетям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91594" y="4616410"/>
            <a:ext cx="366613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ИТОГИ 2015 ГОДА: 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73524" y="4980024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10%</a:t>
            </a:r>
            <a:endParaRPr lang="ru-RU" sz="2000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80079" y="5585658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4%</a:t>
            </a:r>
            <a:endParaRPr lang="ru-RU" sz="2000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73524" y="6184017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10%</a:t>
            </a:r>
            <a:endParaRPr lang="ru-RU" sz="2000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595226" y="4981385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12%</a:t>
            </a:r>
            <a:endParaRPr lang="ru-RU" sz="2000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595226" y="5576977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208</a:t>
            </a:r>
            <a:endParaRPr lang="ru-RU" sz="2000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595226" y="6174178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2</a:t>
            </a:r>
          </a:p>
          <a:p>
            <a:pPr algn="ctr"/>
            <a:r>
              <a:rPr lang="ru-RU" sz="1100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раза</a:t>
            </a:r>
            <a:endParaRPr lang="ru-RU" sz="11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Freeform 90"/>
          <p:cNvSpPr>
            <a:spLocks/>
          </p:cNvSpPr>
          <p:nvPr/>
        </p:nvSpPr>
        <p:spPr bwMode="auto">
          <a:xfrm>
            <a:off x="966010" y="3780313"/>
            <a:ext cx="177460" cy="229497"/>
          </a:xfrm>
          <a:custGeom>
            <a:avLst/>
            <a:gdLst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3081 w 10000"/>
              <a:gd name="connsiteY19" fmla="*/ 6380 h 10811"/>
              <a:gd name="connsiteX20" fmla="*/ 2270 w 10000"/>
              <a:gd name="connsiteY20" fmla="*/ 5430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3081 w 10000"/>
              <a:gd name="connsiteY19" fmla="*/ 638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1317 w 10000"/>
              <a:gd name="connsiteY19" fmla="*/ 1000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2128 w 10000"/>
              <a:gd name="connsiteY18" fmla="*/ 10811 h 10811"/>
              <a:gd name="connsiteX19" fmla="*/ 1317 w 10000"/>
              <a:gd name="connsiteY19" fmla="*/ 1000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539"/>
              <a:gd name="connsiteY0" fmla="*/ 6652 h 10811"/>
              <a:gd name="connsiteX1" fmla="*/ 10000 w 10539"/>
              <a:gd name="connsiteY1" fmla="*/ 6652 h 10811"/>
              <a:gd name="connsiteX2" fmla="*/ 10000 w 10539"/>
              <a:gd name="connsiteY2" fmla="*/ 7014 h 10811"/>
              <a:gd name="connsiteX3" fmla="*/ 9892 w 10539"/>
              <a:gd name="connsiteY3" fmla="*/ 7376 h 10811"/>
              <a:gd name="connsiteX4" fmla="*/ 9730 w 10539"/>
              <a:gd name="connsiteY4" fmla="*/ 7647 h 10811"/>
              <a:gd name="connsiteX5" fmla="*/ 9568 w 10539"/>
              <a:gd name="connsiteY5" fmla="*/ 7919 h 10811"/>
              <a:gd name="connsiteX6" fmla="*/ 9405 w 10539"/>
              <a:gd name="connsiteY6" fmla="*/ 8145 h 10811"/>
              <a:gd name="connsiteX7" fmla="*/ 9135 w 10539"/>
              <a:gd name="connsiteY7" fmla="*/ 8326 h 10811"/>
              <a:gd name="connsiteX8" fmla="*/ 8595 w 10539"/>
              <a:gd name="connsiteY8" fmla="*/ 8643 h 10811"/>
              <a:gd name="connsiteX9" fmla="*/ 8000 w 10539"/>
              <a:gd name="connsiteY9" fmla="*/ 8869 h 10811"/>
              <a:gd name="connsiteX10" fmla="*/ 8912 w 10539"/>
              <a:gd name="connsiteY10" fmla="*/ 10811 h 10811"/>
              <a:gd name="connsiteX11" fmla="*/ 6811 w 10539"/>
              <a:gd name="connsiteY11" fmla="*/ 9367 h 10811"/>
              <a:gd name="connsiteX12" fmla="*/ 6378 w 10539"/>
              <a:gd name="connsiteY12" fmla="*/ 9683 h 10811"/>
              <a:gd name="connsiteX13" fmla="*/ 6378 w 10539"/>
              <a:gd name="connsiteY13" fmla="*/ 9683 h 10811"/>
              <a:gd name="connsiteX14" fmla="*/ 6000 w 10539"/>
              <a:gd name="connsiteY14" fmla="*/ 10000 h 10811"/>
              <a:gd name="connsiteX15" fmla="*/ 6000 w 10539"/>
              <a:gd name="connsiteY15" fmla="*/ 10000 h 10811"/>
              <a:gd name="connsiteX16" fmla="*/ 6000 w 10539"/>
              <a:gd name="connsiteY16" fmla="*/ 10000 h 10811"/>
              <a:gd name="connsiteX17" fmla="*/ 5405 w 10539"/>
              <a:gd name="connsiteY17" fmla="*/ 9095 h 10811"/>
              <a:gd name="connsiteX18" fmla="*/ 2128 w 10539"/>
              <a:gd name="connsiteY18" fmla="*/ 10811 h 10811"/>
              <a:gd name="connsiteX19" fmla="*/ 1317 w 10539"/>
              <a:gd name="connsiteY19" fmla="*/ 10000 h 10811"/>
              <a:gd name="connsiteX20" fmla="*/ 0 w 10539"/>
              <a:gd name="connsiteY20" fmla="*/ 8198 h 10811"/>
              <a:gd name="connsiteX21" fmla="*/ 1568 w 10539"/>
              <a:gd name="connsiteY21" fmla="*/ 4480 h 10811"/>
              <a:gd name="connsiteX22" fmla="*/ 865 w 10539"/>
              <a:gd name="connsiteY22" fmla="*/ 3439 h 10811"/>
              <a:gd name="connsiteX23" fmla="*/ 216 w 10539"/>
              <a:gd name="connsiteY23" fmla="*/ 2308 h 10811"/>
              <a:gd name="connsiteX24" fmla="*/ 216 w 10539"/>
              <a:gd name="connsiteY24" fmla="*/ 2308 h 10811"/>
              <a:gd name="connsiteX25" fmla="*/ 54 w 10539"/>
              <a:gd name="connsiteY25" fmla="*/ 1765 h 10811"/>
              <a:gd name="connsiteX26" fmla="*/ 0 w 10539"/>
              <a:gd name="connsiteY26" fmla="*/ 1403 h 10811"/>
              <a:gd name="connsiteX27" fmla="*/ 54 w 10539"/>
              <a:gd name="connsiteY27" fmla="*/ 1222 h 10811"/>
              <a:gd name="connsiteX28" fmla="*/ 108 w 10539"/>
              <a:gd name="connsiteY28" fmla="*/ 1086 h 10811"/>
              <a:gd name="connsiteX29" fmla="*/ 324 w 10539"/>
              <a:gd name="connsiteY29" fmla="*/ 860 h 10811"/>
              <a:gd name="connsiteX30" fmla="*/ 541 w 10539"/>
              <a:gd name="connsiteY30" fmla="*/ 769 h 10811"/>
              <a:gd name="connsiteX31" fmla="*/ 919 w 10539"/>
              <a:gd name="connsiteY31" fmla="*/ 588 h 10811"/>
              <a:gd name="connsiteX32" fmla="*/ 1297 w 10539"/>
              <a:gd name="connsiteY32" fmla="*/ 498 h 10811"/>
              <a:gd name="connsiteX33" fmla="*/ 1676 w 10539"/>
              <a:gd name="connsiteY33" fmla="*/ 362 h 10811"/>
              <a:gd name="connsiteX34" fmla="*/ 1676 w 10539"/>
              <a:gd name="connsiteY34" fmla="*/ 362 h 10811"/>
              <a:gd name="connsiteX35" fmla="*/ 2000 w 10539"/>
              <a:gd name="connsiteY35" fmla="*/ 181 h 10811"/>
              <a:gd name="connsiteX36" fmla="*/ 2270 w 10539"/>
              <a:gd name="connsiteY36" fmla="*/ 90 h 10811"/>
              <a:gd name="connsiteX37" fmla="*/ 2595 w 10539"/>
              <a:gd name="connsiteY37" fmla="*/ 45 h 10811"/>
              <a:gd name="connsiteX38" fmla="*/ 2811 w 10539"/>
              <a:gd name="connsiteY38" fmla="*/ 0 h 10811"/>
              <a:gd name="connsiteX39" fmla="*/ 3027 w 10539"/>
              <a:gd name="connsiteY39" fmla="*/ 45 h 10811"/>
              <a:gd name="connsiteX40" fmla="*/ 3243 w 10539"/>
              <a:gd name="connsiteY40" fmla="*/ 90 h 10811"/>
              <a:gd name="connsiteX41" fmla="*/ 3730 w 10539"/>
              <a:gd name="connsiteY41" fmla="*/ 317 h 10811"/>
              <a:gd name="connsiteX42" fmla="*/ 4216 w 10539"/>
              <a:gd name="connsiteY42" fmla="*/ 498 h 10811"/>
              <a:gd name="connsiteX43" fmla="*/ 4973 w 10539"/>
              <a:gd name="connsiteY43" fmla="*/ 769 h 10811"/>
              <a:gd name="connsiteX44" fmla="*/ 5405 w 10539"/>
              <a:gd name="connsiteY44" fmla="*/ 860 h 10811"/>
              <a:gd name="connsiteX45" fmla="*/ 5892 w 10539"/>
              <a:gd name="connsiteY45" fmla="*/ 905 h 10811"/>
              <a:gd name="connsiteX46" fmla="*/ 6541 w 10539"/>
              <a:gd name="connsiteY46" fmla="*/ 995 h 10811"/>
              <a:gd name="connsiteX47" fmla="*/ 7189 w 10539"/>
              <a:gd name="connsiteY47" fmla="*/ 995 h 10811"/>
              <a:gd name="connsiteX48" fmla="*/ 7189 w 10539"/>
              <a:gd name="connsiteY48" fmla="*/ 995 h 10811"/>
              <a:gd name="connsiteX49" fmla="*/ 8649 w 10539"/>
              <a:gd name="connsiteY49" fmla="*/ 2986 h 10811"/>
              <a:gd name="connsiteX50" fmla="*/ 10539 w 10539"/>
              <a:gd name="connsiteY50" fmla="*/ 721 h 10811"/>
              <a:gd name="connsiteX51" fmla="*/ 9081 w 10539"/>
              <a:gd name="connsiteY51" fmla="*/ 3801 h 10811"/>
              <a:gd name="connsiteX52" fmla="*/ 9459 w 10539"/>
              <a:gd name="connsiteY52" fmla="*/ 4615 h 10811"/>
              <a:gd name="connsiteX53" fmla="*/ 9838 w 10539"/>
              <a:gd name="connsiteY53" fmla="*/ 5566 h 10811"/>
              <a:gd name="connsiteX54" fmla="*/ 10000 w 10539"/>
              <a:gd name="connsiteY54" fmla="*/ 6652 h 10811"/>
              <a:gd name="connsiteX55" fmla="*/ 10000 w 10539"/>
              <a:gd name="connsiteY55" fmla="*/ 6652 h 10811"/>
              <a:gd name="connsiteX56" fmla="*/ 10000 w 10539"/>
              <a:gd name="connsiteY56" fmla="*/ 6652 h 10811"/>
              <a:gd name="connsiteX0" fmla="*/ 10000 w 10539"/>
              <a:gd name="connsiteY0" fmla="*/ 6652 h 10811"/>
              <a:gd name="connsiteX1" fmla="*/ 10000 w 10539"/>
              <a:gd name="connsiteY1" fmla="*/ 6652 h 10811"/>
              <a:gd name="connsiteX2" fmla="*/ 10000 w 10539"/>
              <a:gd name="connsiteY2" fmla="*/ 7014 h 10811"/>
              <a:gd name="connsiteX3" fmla="*/ 9892 w 10539"/>
              <a:gd name="connsiteY3" fmla="*/ 7376 h 10811"/>
              <a:gd name="connsiteX4" fmla="*/ 9730 w 10539"/>
              <a:gd name="connsiteY4" fmla="*/ 7647 h 10811"/>
              <a:gd name="connsiteX5" fmla="*/ 9568 w 10539"/>
              <a:gd name="connsiteY5" fmla="*/ 7919 h 10811"/>
              <a:gd name="connsiteX6" fmla="*/ 9405 w 10539"/>
              <a:gd name="connsiteY6" fmla="*/ 8145 h 10811"/>
              <a:gd name="connsiteX7" fmla="*/ 9135 w 10539"/>
              <a:gd name="connsiteY7" fmla="*/ 8326 h 10811"/>
              <a:gd name="connsiteX8" fmla="*/ 8595 w 10539"/>
              <a:gd name="connsiteY8" fmla="*/ 8643 h 10811"/>
              <a:gd name="connsiteX9" fmla="*/ 8000 w 10539"/>
              <a:gd name="connsiteY9" fmla="*/ 8869 h 10811"/>
              <a:gd name="connsiteX10" fmla="*/ 8912 w 10539"/>
              <a:gd name="connsiteY10" fmla="*/ 10811 h 10811"/>
              <a:gd name="connsiteX11" fmla="*/ 6811 w 10539"/>
              <a:gd name="connsiteY11" fmla="*/ 9367 h 10811"/>
              <a:gd name="connsiteX12" fmla="*/ 6378 w 10539"/>
              <a:gd name="connsiteY12" fmla="*/ 9683 h 10811"/>
              <a:gd name="connsiteX13" fmla="*/ 6378 w 10539"/>
              <a:gd name="connsiteY13" fmla="*/ 9683 h 10811"/>
              <a:gd name="connsiteX14" fmla="*/ 6000 w 10539"/>
              <a:gd name="connsiteY14" fmla="*/ 10000 h 10811"/>
              <a:gd name="connsiteX15" fmla="*/ 6000 w 10539"/>
              <a:gd name="connsiteY15" fmla="*/ 10000 h 10811"/>
              <a:gd name="connsiteX16" fmla="*/ 6000 w 10539"/>
              <a:gd name="connsiteY16" fmla="*/ 10000 h 10811"/>
              <a:gd name="connsiteX17" fmla="*/ 5405 w 10539"/>
              <a:gd name="connsiteY17" fmla="*/ 9095 h 10811"/>
              <a:gd name="connsiteX18" fmla="*/ 2128 w 10539"/>
              <a:gd name="connsiteY18" fmla="*/ 10811 h 10811"/>
              <a:gd name="connsiteX19" fmla="*/ 1317 w 10539"/>
              <a:gd name="connsiteY19" fmla="*/ 10000 h 10811"/>
              <a:gd name="connsiteX20" fmla="*/ 0 w 10539"/>
              <a:gd name="connsiteY20" fmla="*/ 8198 h 10811"/>
              <a:gd name="connsiteX21" fmla="*/ 1568 w 10539"/>
              <a:gd name="connsiteY21" fmla="*/ 4480 h 10811"/>
              <a:gd name="connsiteX22" fmla="*/ 865 w 10539"/>
              <a:gd name="connsiteY22" fmla="*/ 3439 h 10811"/>
              <a:gd name="connsiteX23" fmla="*/ 216 w 10539"/>
              <a:gd name="connsiteY23" fmla="*/ 2308 h 10811"/>
              <a:gd name="connsiteX24" fmla="*/ 216 w 10539"/>
              <a:gd name="connsiteY24" fmla="*/ 2308 h 10811"/>
              <a:gd name="connsiteX25" fmla="*/ 54 w 10539"/>
              <a:gd name="connsiteY25" fmla="*/ 1765 h 10811"/>
              <a:gd name="connsiteX26" fmla="*/ 0 w 10539"/>
              <a:gd name="connsiteY26" fmla="*/ 1403 h 10811"/>
              <a:gd name="connsiteX27" fmla="*/ 54 w 10539"/>
              <a:gd name="connsiteY27" fmla="*/ 1222 h 10811"/>
              <a:gd name="connsiteX28" fmla="*/ 108 w 10539"/>
              <a:gd name="connsiteY28" fmla="*/ 1086 h 10811"/>
              <a:gd name="connsiteX29" fmla="*/ 324 w 10539"/>
              <a:gd name="connsiteY29" fmla="*/ 860 h 10811"/>
              <a:gd name="connsiteX30" fmla="*/ 541 w 10539"/>
              <a:gd name="connsiteY30" fmla="*/ 769 h 10811"/>
              <a:gd name="connsiteX31" fmla="*/ 919 w 10539"/>
              <a:gd name="connsiteY31" fmla="*/ 588 h 10811"/>
              <a:gd name="connsiteX32" fmla="*/ 1297 w 10539"/>
              <a:gd name="connsiteY32" fmla="*/ 498 h 10811"/>
              <a:gd name="connsiteX33" fmla="*/ 1676 w 10539"/>
              <a:gd name="connsiteY33" fmla="*/ 362 h 10811"/>
              <a:gd name="connsiteX34" fmla="*/ 1676 w 10539"/>
              <a:gd name="connsiteY34" fmla="*/ 362 h 10811"/>
              <a:gd name="connsiteX35" fmla="*/ 2000 w 10539"/>
              <a:gd name="connsiteY35" fmla="*/ 181 h 10811"/>
              <a:gd name="connsiteX36" fmla="*/ 2270 w 10539"/>
              <a:gd name="connsiteY36" fmla="*/ 90 h 10811"/>
              <a:gd name="connsiteX37" fmla="*/ 2595 w 10539"/>
              <a:gd name="connsiteY37" fmla="*/ 45 h 10811"/>
              <a:gd name="connsiteX38" fmla="*/ 2811 w 10539"/>
              <a:gd name="connsiteY38" fmla="*/ 0 h 10811"/>
              <a:gd name="connsiteX39" fmla="*/ 3027 w 10539"/>
              <a:gd name="connsiteY39" fmla="*/ 45 h 10811"/>
              <a:gd name="connsiteX40" fmla="*/ 3243 w 10539"/>
              <a:gd name="connsiteY40" fmla="*/ 90 h 10811"/>
              <a:gd name="connsiteX41" fmla="*/ 3730 w 10539"/>
              <a:gd name="connsiteY41" fmla="*/ 317 h 10811"/>
              <a:gd name="connsiteX42" fmla="*/ 4216 w 10539"/>
              <a:gd name="connsiteY42" fmla="*/ 498 h 10811"/>
              <a:gd name="connsiteX43" fmla="*/ 4973 w 10539"/>
              <a:gd name="connsiteY43" fmla="*/ 769 h 10811"/>
              <a:gd name="connsiteX44" fmla="*/ 5405 w 10539"/>
              <a:gd name="connsiteY44" fmla="*/ 860 h 10811"/>
              <a:gd name="connsiteX45" fmla="*/ 5892 w 10539"/>
              <a:gd name="connsiteY45" fmla="*/ 905 h 10811"/>
              <a:gd name="connsiteX46" fmla="*/ 6541 w 10539"/>
              <a:gd name="connsiteY46" fmla="*/ 995 h 10811"/>
              <a:gd name="connsiteX47" fmla="*/ 7189 w 10539"/>
              <a:gd name="connsiteY47" fmla="*/ 995 h 10811"/>
              <a:gd name="connsiteX48" fmla="*/ 7189 w 10539"/>
              <a:gd name="connsiteY48" fmla="*/ 995 h 10811"/>
              <a:gd name="connsiteX49" fmla="*/ 8649 w 10539"/>
              <a:gd name="connsiteY49" fmla="*/ 2986 h 10811"/>
              <a:gd name="connsiteX50" fmla="*/ 10539 w 10539"/>
              <a:gd name="connsiteY50" fmla="*/ 721 h 10811"/>
              <a:gd name="connsiteX51" fmla="*/ 10539 w 10539"/>
              <a:gd name="connsiteY51" fmla="*/ 1441 h 10811"/>
              <a:gd name="connsiteX52" fmla="*/ 9459 w 10539"/>
              <a:gd name="connsiteY52" fmla="*/ 4615 h 10811"/>
              <a:gd name="connsiteX53" fmla="*/ 9838 w 10539"/>
              <a:gd name="connsiteY53" fmla="*/ 5566 h 10811"/>
              <a:gd name="connsiteX54" fmla="*/ 10000 w 10539"/>
              <a:gd name="connsiteY54" fmla="*/ 6652 h 10811"/>
              <a:gd name="connsiteX55" fmla="*/ 10000 w 10539"/>
              <a:gd name="connsiteY55" fmla="*/ 6652 h 10811"/>
              <a:gd name="connsiteX56" fmla="*/ 10000 w 10539"/>
              <a:gd name="connsiteY56" fmla="*/ 6652 h 10811"/>
              <a:gd name="connsiteX0" fmla="*/ 10000 w 10539"/>
              <a:gd name="connsiteY0" fmla="*/ 6688 h 10847"/>
              <a:gd name="connsiteX1" fmla="*/ 10000 w 10539"/>
              <a:gd name="connsiteY1" fmla="*/ 6688 h 10847"/>
              <a:gd name="connsiteX2" fmla="*/ 10000 w 10539"/>
              <a:gd name="connsiteY2" fmla="*/ 7050 h 10847"/>
              <a:gd name="connsiteX3" fmla="*/ 9892 w 10539"/>
              <a:gd name="connsiteY3" fmla="*/ 7412 h 10847"/>
              <a:gd name="connsiteX4" fmla="*/ 9730 w 10539"/>
              <a:gd name="connsiteY4" fmla="*/ 7683 h 10847"/>
              <a:gd name="connsiteX5" fmla="*/ 9568 w 10539"/>
              <a:gd name="connsiteY5" fmla="*/ 7955 h 10847"/>
              <a:gd name="connsiteX6" fmla="*/ 9405 w 10539"/>
              <a:gd name="connsiteY6" fmla="*/ 8181 h 10847"/>
              <a:gd name="connsiteX7" fmla="*/ 9135 w 10539"/>
              <a:gd name="connsiteY7" fmla="*/ 8362 h 10847"/>
              <a:gd name="connsiteX8" fmla="*/ 8595 w 10539"/>
              <a:gd name="connsiteY8" fmla="*/ 8679 h 10847"/>
              <a:gd name="connsiteX9" fmla="*/ 8000 w 10539"/>
              <a:gd name="connsiteY9" fmla="*/ 8905 h 10847"/>
              <a:gd name="connsiteX10" fmla="*/ 8912 w 10539"/>
              <a:gd name="connsiteY10" fmla="*/ 10847 h 10847"/>
              <a:gd name="connsiteX11" fmla="*/ 6811 w 10539"/>
              <a:gd name="connsiteY11" fmla="*/ 9403 h 10847"/>
              <a:gd name="connsiteX12" fmla="*/ 6378 w 10539"/>
              <a:gd name="connsiteY12" fmla="*/ 9719 h 10847"/>
              <a:gd name="connsiteX13" fmla="*/ 6378 w 10539"/>
              <a:gd name="connsiteY13" fmla="*/ 9719 h 10847"/>
              <a:gd name="connsiteX14" fmla="*/ 6000 w 10539"/>
              <a:gd name="connsiteY14" fmla="*/ 10036 h 10847"/>
              <a:gd name="connsiteX15" fmla="*/ 6000 w 10539"/>
              <a:gd name="connsiteY15" fmla="*/ 10036 h 10847"/>
              <a:gd name="connsiteX16" fmla="*/ 6000 w 10539"/>
              <a:gd name="connsiteY16" fmla="*/ 10036 h 10847"/>
              <a:gd name="connsiteX17" fmla="*/ 5405 w 10539"/>
              <a:gd name="connsiteY17" fmla="*/ 9131 h 10847"/>
              <a:gd name="connsiteX18" fmla="*/ 2128 w 10539"/>
              <a:gd name="connsiteY18" fmla="*/ 10847 h 10847"/>
              <a:gd name="connsiteX19" fmla="*/ 1317 w 10539"/>
              <a:gd name="connsiteY19" fmla="*/ 10036 h 10847"/>
              <a:gd name="connsiteX20" fmla="*/ 0 w 10539"/>
              <a:gd name="connsiteY20" fmla="*/ 8234 h 10847"/>
              <a:gd name="connsiteX21" fmla="*/ 1568 w 10539"/>
              <a:gd name="connsiteY21" fmla="*/ 4516 h 10847"/>
              <a:gd name="connsiteX22" fmla="*/ 865 w 10539"/>
              <a:gd name="connsiteY22" fmla="*/ 3475 h 10847"/>
              <a:gd name="connsiteX23" fmla="*/ 216 w 10539"/>
              <a:gd name="connsiteY23" fmla="*/ 2344 h 10847"/>
              <a:gd name="connsiteX24" fmla="*/ 216 w 10539"/>
              <a:gd name="connsiteY24" fmla="*/ 2344 h 10847"/>
              <a:gd name="connsiteX25" fmla="*/ 54 w 10539"/>
              <a:gd name="connsiteY25" fmla="*/ 1801 h 10847"/>
              <a:gd name="connsiteX26" fmla="*/ 0 w 10539"/>
              <a:gd name="connsiteY26" fmla="*/ 1439 h 10847"/>
              <a:gd name="connsiteX27" fmla="*/ 54 w 10539"/>
              <a:gd name="connsiteY27" fmla="*/ 1258 h 10847"/>
              <a:gd name="connsiteX28" fmla="*/ 108 w 10539"/>
              <a:gd name="connsiteY28" fmla="*/ 1122 h 10847"/>
              <a:gd name="connsiteX29" fmla="*/ 324 w 10539"/>
              <a:gd name="connsiteY29" fmla="*/ 896 h 10847"/>
              <a:gd name="connsiteX30" fmla="*/ 541 w 10539"/>
              <a:gd name="connsiteY30" fmla="*/ 805 h 10847"/>
              <a:gd name="connsiteX31" fmla="*/ 919 w 10539"/>
              <a:gd name="connsiteY31" fmla="*/ 624 h 10847"/>
              <a:gd name="connsiteX32" fmla="*/ 1297 w 10539"/>
              <a:gd name="connsiteY32" fmla="*/ 534 h 10847"/>
              <a:gd name="connsiteX33" fmla="*/ 1676 w 10539"/>
              <a:gd name="connsiteY33" fmla="*/ 398 h 10847"/>
              <a:gd name="connsiteX34" fmla="*/ 1676 w 10539"/>
              <a:gd name="connsiteY34" fmla="*/ 398 h 10847"/>
              <a:gd name="connsiteX35" fmla="*/ 2000 w 10539"/>
              <a:gd name="connsiteY35" fmla="*/ 217 h 10847"/>
              <a:gd name="connsiteX36" fmla="*/ 2270 w 10539"/>
              <a:gd name="connsiteY36" fmla="*/ 126 h 10847"/>
              <a:gd name="connsiteX37" fmla="*/ 2595 w 10539"/>
              <a:gd name="connsiteY37" fmla="*/ 81 h 10847"/>
              <a:gd name="connsiteX38" fmla="*/ 2811 w 10539"/>
              <a:gd name="connsiteY38" fmla="*/ 36 h 10847"/>
              <a:gd name="connsiteX39" fmla="*/ 3027 w 10539"/>
              <a:gd name="connsiteY39" fmla="*/ 81 h 10847"/>
              <a:gd name="connsiteX40" fmla="*/ 3243 w 10539"/>
              <a:gd name="connsiteY40" fmla="*/ 126 h 10847"/>
              <a:gd name="connsiteX41" fmla="*/ 3730 w 10539"/>
              <a:gd name="connsiteY41" fmla="*/ 353 h 10847"/>
              <a:gd name="connsiteX42" fmla="*/ 4216 w 10539"/>
              <a:gd name="connsiteY42" fmla="*/ 534 h 10847"/>
              <a:gd name="connsiteX43" fmla="*/ 4973 w 10539"/>
              <a:gd name="connsiteY43" fmla="*/ 805 h 10847"/>
              <a:gd name="connsiteX44" fmla="*/ 5405 w 10539"/>
              <a:gd name="connsiteY44" fmla="*/ 896 h 10847"/>
              <a:gd name="connsiteX45" fmla="*/ 5892 w 10539"/>
              <a:gd name="connsiteY45" fmla="*/ 941 h 10847"/>
              <a:gd name="connsiteX46" fmla="*/ 6541 w 10539"/>
              <a:gd name="connsiteY46" fmla="*/ 1031 h 10847"/>
              <a:gd name="connsiteX47" fmla="*/ 7189 w 10539"/>
              <a:gd name="connsiteY47" fmla="*/ 1031 h 10847"/>
              <a:gd name="connsiteX48" fmla="*/ 7189 w 10539"/>
              <a:gd name="connsiteY48" fmla="*/ 1031 h 10847"/>
              <a:gd name="connsiteX49" fmla="*/ 10539 w 10539"/>
              <a:gd name="connsiteY49" fmla="*/ 36 h 10847"/>
              <a:gd name="connsiteX50" fmla="*/ 8649 w 10539"/>
              <a:gd name="connsiteY50" fmla="*/ 3022 h 10847"/>
              <a:gd name="connsiteX51" fmla="*/ 10539 w 10539"/>
              <a:gd name="connsiteY51" fmla="*/ 757 h 10847"/>
              <a:gd name="connsiteX52" fmla="*/ 10539 w 10539"/>
              <a:gd name="connsiteY52" fmla="*/ 1477 h 10847"/>
              <a:gd name="connsiteX53" fmla="*/ 9459 w 10539"/>
              <a:gd name="connsiteY53" fmla="*/ 4651 h 10847"/>
              <a:gd name="connsiteX54" fmla="*/ 9838 w 10539"/>
              <a:gd name="connsiteY54" fmla="*/ 5602 h 10847"/>
              <a:gd name="connsiteX55" fmla="*/ 10000 w 10539"/>
              <a:gd name="connsiteY55" fmla="*/ 6688 h 10847"/>
              <a:gd name="connsiteX56" fmla="*/ 10000 w 10539"/>
              <a:gd name="connsiteY56" fmla="*/ 6688 h 10847"/>
              <a:gd name="connsiteX57" fmla="*/ 10000 w 10539"/>
              <a:gd name="connsiteY57" fmla="*/ 6688 h 10847"/>
              <a:gd name="connsiteX0" fmla="*/ 10000 w 10550"/>
              <a:gd name="connsiteY0" fmla="*/ 7553 h 11712"/>
              <a:gd name="connsiteX1" fmla="*/ 10000 w 10550"/>
              <a:gd name="connsiteY1" fmla="*/ 7553 h 11712"/>
              <a:gd name="connsiteX2" fmla="*/ 10000 w 10550"/>
              <a:gd name="connsiteY2" fmla="*/ 7915 h 11712"/>
              <a:gd name="connsiteX3" fmla="*/ 9892 w 10550"/>
              <a:gd name="connsiteY3" fmla="*/ 8277 h 11712"/>
              <a:gd name="connsiteX4" fmla="*/ 9730 w 10550"/>
              <a:gd name="connsiteY4" fmla="*/ 8548 h 11712"/>
              <a:gd name="connsiteX5" fmla="*/ 9568 w 10550"/>
              <a:gd name="connsiteY5" fmla="*/ 8820 h 11712"/>
              <a:gd name="connsiteX6" fmla="*/ 9405 w 10550"/>
              <a:gd name="connsiteY6" fmla="*/ 9046 h 11712"/>
              <a:gd name="connsiteX7" fmla="*/ 9135 w 10550"/>
              <a:gd name="connsiteY7" fmla="*/ 9227 h 11712"/>
              <a:gd name="connsiteX8" fmla="*/ 8595 w 10550"/>
              <a:gd name="connsiteY8" fmla="*/ 9544 h 11712"/>
              <a:gd name="connsiteX9" fmla="*/ 8000 w 10550"/>
              <a:gd name="connsiteY9" fmla="*/ 9770 h 11712"/>
              <a:gd name="connsiteX10" fmla="*/ 8912 w 10550"/>
              <a:gd name="connsiteY10" fmla="*/ 11712 h 11712"/>
              <a:gd name="connsiteX11" fmla="*/ 6811 w 10550"/>
              <a:gd name="connsiteY11" fmla="*/ 10268 h 11712"/>
              <a:gd name="connsiteX12" fmla="*/ 6378 w 10550"/>
              <a:gd name="connsiteY12" fmla="*/ 10584 h 11712"/>
              <a:gd name="connsiteX13" fmla="*/ 6378 w 10550"/>
              <a:gd name="connsiteY13" fmla="*/ 10584 h 11712"/>
              <a:gd name="connsiteX14" fmla="*/ 6000 w 10550"/>
              <a:gd name="connsiteY14" fmla="*/ 10901 h 11712"/>
              <a:gd name="connsiteX15" fmla="*/ 6000 w 10550"/>
              <a:gd name="connsiteY15" fmla="*/ 10901 h 11712"/>
              <a:gd name="connsiteX16" fmla="*/ 6000 w 10550"/>
              <a:gd name="connsiteY16" fmla="*/ 10901 h 11712"/>
              <a:gd name="connsiteX17" fmla="*/ 5405 w 10550"/>
              <a:gd name="connsiteY17" fmla="*/ 9996 h 11712"/>
              <a:gd name="connsiteX18" fmla="*/ 2128 w 10550"/>
              <a:gd name="connsiteY18" fmla="*/ 11712 h 11712"/>
              <a:gd name="connsiteX19" fmla="*/ 1317 w 10550"/>
              <a:gd name="connsiteY19" fmla="*/ 10901 h 11712"/>
              <a:gd name="connsiteX20" fmla="*/ 0 w 10550"/>
              <a:gd name="connsiteY20" fmla="*/ 9099 h 11712"/>
              <a:gd name="connsiteX21" fmla="*/ 1568 w 10550"/>
              <a:gd name="connsiteY21" fmla="*/ 5381 h 11712"/>
              <a:gd name="connsiteX22" fmla="*/ 865 w 10550"/>
              <a:gd name="connsiteY22" fmla="*/ 4340 h 11712"/>
              <a:gd name="connsiteX23" fmla="*/ 216 w 10550"/>
              <a:gd name="connsiteY23" fmla="*/ 3209 h 11712"/>
              <a:gd name="connsiteX24" fmla="*/ 216 w 10550"/>
              <a:gd name="connsiteY24" fmla="*/ 3209 h 11712"/>
              <a:gd name="connsiteX25" fmla="*/ 54 w 10550"/>
              <a:gd name="connsiteY25" fmla="*/ 2666 h 11712"/>
              <a:gd name="connsiteX26" fmla="*/ 0 w 10550"/>
              <a:gd name="connsiteY26" fmla="*/ 2304 h 11712"/>
              <a:gd name="connsiteX27" fmla="*/ 54 w 10550"/>
              <a:gd name="connsiteY27" fmla="*/ 2123 h 11712"/>
              <a:gd name="connsiteX28" fmla="*/ 108 w 10550"/>
              <a:gd name="connsiteY28" fmla="*/ 1987 h 11712"/>
              <a:gd name="connsiteX29" fmla="*/ 324 w 10550"/>
              <a:gd name="connsiteY29" fmla="*/ 1761 h 11712"/>
              <a:gd name="connsiteX30" fmla="*/ 541 w 10550"/>
              <a:gd name="connsiteY30" fmla="*/ 1670 h 11712"/>
              <a:gd name="connsiteX31" fmla="*/ 919 w 10550"/>
              <a:gd name="connsiteY31" fmla="*/ 1489 h 11712"/>
              <a:gd name="connsiteX32" fmla="*/ 1297 w 10550"/>
              <a:gd name="connsiteY32" fmla="*/ 1399 h 11712"/>
              <a:gd name="connsiteX33" fmla="*/ 1676 w 10550"/>
              <a:gd name="connsiteY33" fmla="*/ 1263 h 11712"/>
              <a:gd name="connsiteX34" fmla="*/ 1676 w 10550"/>
              <a:gd name="connsiteY34" fmla="*/ 1263 h 11712"/>
              <a:gd name="connsiteX35" fmla="*/ 2000 w 10550"/>
              <a:gd name="connsiteY35" fmla="*/ 1082 h 11712"/>
              <a:gd name="connsiteX36" fmla="*/ 2270 w 10550"/>
              <a:gd name="connsiteY36" fmla="*/ 991 h 11712"/>
              <a:gd name="connsiteX37" fmla="*/ 2595 w 10550"/>
              <a:gd name="connsiteY37" fmla="*/ 946 h 11712"/>
              <a:gd name="connsiteX38" fmla="*/ 2811 w 10550"/>
              <a:gd name="connsiteY38" fmla="*/ 901 h 11712"/>
              <a:gd name="connsiteX39" fmla="*/ 3027 w 10550"/>
              <a:gd name="connsiteY39" fmla="*/ 946 h 11712"/>
              <a:gd name="connsiteX40" fmla="*/ 3243 w 10550"/>
              <a:gd name="connsiteY40" fmla="*/ 991 h 11712"/>
              <a:gd name="connsiteX41" fmla="*/ 3730 w 10550"/>
              <a:gd name="connsiteY41" fmla="*/ 1218 h 11712"/>
              <a:gd name="connsiteX42" fmla="*/ 4216 w 10550"/>
              <a:gd name="connsiteY42" fmla="*/ 1399 h 11712"/>
              <a:gd name="connsiteX43" fmla="*/ 4973 w 10550"/>
              <a:gd name="connsiteY43" fmla="*/ 1670 h 11712"/>
              <a:gd name="connsiteX44" fmla="*/ 5405 w 10550"/>
              <a:gd name="connsiteY44" fmla="*/ 1761 h 11712"/>
              <a:gd name="connsiteX45" fmla="*/ 5892 w 10550"/>
              <a:gd name="connsiteY45" fmla="*/ 1806 h 11712"/>
              <a:gd name="connsiteX46" fmla="*/ 6541 w 10550"/>
              <a:gd name="connsiteY46" fmla="*/ 1896 h 11712"/>
              <a:gd name="connsiteX47" fmla="*/ 7189 w 10550"/>
              <a:gd name="connsiteY47" fmla="*/ 1896 h 11712"/>
              <a:gd name="connsiteX48" fmla="*/ 10539 w 10550"/>
              <a:gd name="connsiteY48" fmla="*/ 0 h 11712"/>
              <a:gd name="connsiteX49" fmla="*/ 10539 w 10550"/>
              <a:gd name="connsiteY49" fmla="*/ 901 h 11712"/>
              <a:gd name="connsiteX50" fmla="*/ 8649 w 10550"/>
              <a:gd name="connsiteY50" fmla="*/ 3887 h 11712"/>
              <a:gd name="connsiteX51" fmla="*/ 10539 w 10550"/>
              <a:gd name="connsiteY51" fmla="*/ 1622 h 11712"/>
              <a:gd name="connsiteX52" fmla="*/ 10539 w 10550"/>
              <a:gd name="connsiteY52" fmla="*/ 2342 h 11712"/>
              <a:gd name="connsiteX53" fmla="*/ 9459 w 10550"/>
              <a:gd name="connsiteY53" fmla="*/ 5516 h 11712"/>
              <a:gd name="connsiteX54" fmla="*/ 9838 w 10550"/>
              <a:gd name="connsiteY54" fmla="*/ 6467 h 11712"/>
              <a:gd name="connsiteX55" fmla="*/ 10000 w 10550"/>
              <a:gd name="connsiteY55" fmla="*/ 7553 h 11712"/>
              <a:gd name="connsiteX56" fmla="*/ 10000 w 10550"/>
              <a:gd name="connsiteY56" fmla="*/ 7553 h 11712"/>
              <a:gd name="connsiteX57" fmla="*/ 10000 w 10550"/>
              <a:gd name="connsiteY57" fmla="*/ 7553 h 11712"/>
              <a:gd name="connsiteX0" fmla="*/ 10000 w 10641"/>
              <a:gd name="connsiteY0" fmla="*/ 7553 h 11712"/>
              <a:gd name="connsiteX1" fmla="*/ 10000 w 10641"/>
              <a:gd name="connsiteY1" fmla="*/ 7553 h 11712"/>
              <a:gd name="connsiteX2" fmla="*/ 10000 w 10641"/>
              <a:gd name="connsiteY2" fmla="*/ 7915 h 11712"/>
              <a:gd name="connsiteX3" fmla="*/ 9892 w 10641"/>
              <a:gd name="connsiteY3" fmla="*/ 8277 h 11712"/>
              <a:gd name="connsiteX4" fmla="*/ 9730 w 10641"/>
              <a:gd name="connsiteY4" fmla="*/ 8548 h 11712"/>
              <a:gd name="connsiteX5" fmla="*/ 9568 w 10641"/>
              <a:gd name="connsiteY5" fmla="*/ 8820 h 11712"/>
              <a:gd name="connsiteX6" fmla="*/ 9405 w 10641"/>
              <a:gd name="connsiteY6" fmla="*/ 9046 h 11712"/>
              <a:gd name="connsiteX7" fmla="*/ 9135 w 10641"/>
              <a:gd name="connsiteY7" fmla="*/ 9227 h 11712"/>
              <a:gd name="connsiteX8" fmla="*/ 8595 w 10641"/>
              <a:gd name="connsiteY8" fmla="*/ 9544 h 11712"/>
              <a:gd name="connsiteX9" fmla="*/ 8000 w 10641"/>
              <a:gd name="connsiteY9" fmla="*/ 9770 h 11712"/>
              <a:gd name="connsiteX10" fmla="*/ 8912 w 10641"/>
              <a:gd name="connsiteY10" fmla="*/ 11712 h 11712"/>
              <a:gd name="connsiteX11" fmla="*/ 6811 w 10641"/>
              <a:gd name="connsiteY11" fmla="*/ 10268 h 11712"/>
              <a:gd name="connsiteX12" fmla="*/ 6378 w 10641"/>
              <a:gd name="connsiteY12" fmla="*/ 10584 h 11712"/>
              <a:gd name="connsiteX13" fmla="*/ 6378 w 10641"/>
              <a:gd name="connsiteY13" fmla="*/ 10584 h 11712"/>
              <a:gd name="connsiteX14" fmla="*/ 6000 w 10641"/>
              <a:gd name="connsiteY14" fmla="*/ 10901 h 11712"/>
              <a:gd name="connsiteX15" fmla="*/ 6000 w 10641"/>
              <a:gd name="connsiteY15" fmla="*/ 10901 h 11712"/>
              <a:gd name="connsiteX16" fmla="*/ 6000 w 10641"/>
              <a:gd name="connsiteY16" fmla="*/ 10901 h 11712"/>
              <a:gd name="connsiteX17" fmla="*/ 5405 w 10641"/>
              <a:gd name="connsiteY17" fmla="*/ 9996 h 11712"/>
              <a:gd name="connsiteX18" fmla="*/ 2128 w 10641"/>
              <a:gd name="connsiteY18" fmla="*/ 11712 h 11712"/>
              <a:gd name="connsiteX19" fmla="*/ 1317 w 10641"/>
              <a:gd name="connsiteY19" fmla="*/ 10901 h 11712"/>
              <a:gd name="connsiteX20" fmla="*/ 0 w 10641"/>
              <a:gd name="connsiteY20" fmla="*/ 9099 h 11712"/>
              <a:gd name="connsiteX21" fmla="*/ 1568 w 10641"/>
              <a:gd name="connsiteY21" fmla="*/ 5381 h 11712"/>
              <a:gd name="connsiteX22" fmla="*/ 865 w 10641"/>
              <a:gd name="connsiteY22" fmla="*/ 4340 h 11712"/>
              <a:gd name="connsiteX23" fmla="*/ 216 w 10641"/>
              <a:gd name="connsiteY23" fmla="*/ 3209 h 11712"/>
              <a:gd name="connsiteX24" fmla="*/ 216 w 10641"/>
              <a:gd name="connsiteY24" fmla="*/ 3209 h 11712"/>
              <a:gd name="connsiteX25" fmla="*/ 54 w 10641"/>
              <a:gd name="connsiteY25" fmla="*/ 2666 h 11712"/>
              <a:gd name="connsiteX26" fmla="*/ 0 w 10641"/>
              <a:gd name="connsiteY26" fmla="*/ 2304 h 11712"/>
              <a:gd name="connsiteX27" fmla="*/ 54 w 10641"/>
              <a:gd name="connsiteY27" fmla="*/ 2123 h 11712"/>
              <a:gd name="connsiteX28" fmla="*/ 108 w 10641"/>
              <a:gd name="connsiteY28" fmla="*/ 1987 h 11712"/>
              <a:gd name="connsiteX29" fmla="*/ 324 w 10641"/>
              <a:gd name="connsiteY29" fmla="*/ 1761 h 11712"/>
              <a:gd name="connsiteX30" fmla="*/ 541 w 10641"/>
              <a:gd name="connsiteY30" fmla="*/ 1670 h 11712"/>
              <a:gd name="connsiteX31" fmla="*/ 919 w 10641"/>
              <a:gd name="connsiteY31" fmla="*/ 1489 h 11712"/>
              <a:gd name="connsiteX32" fmla="*/ 1297 w 10641"/>
              <a:gd name="connsiteY32" fmla="*/ 1399 h 11712"/>
              <a:gd name="connsiteX33" fmla="*/ 1676 w 10641"/>
              <a:gd name="connsiteY33" fmla="*/ 1263 h 11712"/>
              <a:gd name="connsiteX34" fmla="*/ 1676 w 10641"/>
              <a:gd name="connsiteY34" fmla="*/ 1263 h 11712"/>
              <a:gd name="connsiteX35" fmla="*/ 2000 w 10641"/>
              <a:gd name="connsiteY35" fmla="*/ 1082 h 11712"/>
              <a:gd name="connsiteX36" fmla="*/ 2270 w 10641"/>
              <a:gd name="connsiteY36" fmla="*/ 991 h 11712"/>
              <a:gd name="connsiteX37" fmla="*/ 2595 w 10641"/>
              <a:gd name="connsiteY37" fmla="*/ 946 h 11712"/>
              <a:gd name="connsiteX38" fmla="*/ 2811 w 10641"/>
              <a:gd name="connsiteY38" fmla="*/ 901 h 11712"/>
              <a:gd name="connsiteX39" fmla="*/ 3027 w 10641"/>
              <a:gd name="connsiteY39" fmla="*/ 946 h 11712"/>
              <a:gd name="connsiteX40" fmla="*/ 3243 w 10641"/>
              <a:gd name="connsiteY40" fmla="*/ 991 h 11712"/>
              <a:gd name="connsiteX41" fmla="*/ 3730 w 10641"/>
              <a:gd name="connsiteY41" fmla="*/ 1218 h 11712"/>
              <a:gd name="connsiteX42" fmla="*/ 4216 w 10641"/>
              <a:gd name="connsiteY42" fmla="*/ 1399 h 11712"/>
              <a:gd name="connsiteX43" fmla="*/ 4973 w 10641"/>
              <a:gd name="connsiteY43" fmla="*/ 1670 h 11712"/>
              <a:gd name="connsiteX44" fmla="*/ 5405 w 10641"/>
              <a:gd name="connsiteY44" fmla="*/ 1761 h 11712"/>
              <a:gd name="connsiteX45" fmla="*/ 5892 w 10641"/>
              <a:gd name="connsiteY45" fmla="*/ 1806 h 11712"/>
              <a:gd name="connsiteX46" fmla="*/ 6541 w 10641"/>
              <a:gd name="connsiteY46" fmla="*/ 1896 h 11712"/>
              <a:gd name="connsiteX47" fmla="*/ 7189 w 10641"/>
              <a:gd name="connsiteY47" fmla="*/ 1896 h 11712"/>
              <a:gd name="connsiteX48" fmla="*/ 10539 w 10641"/>
              <a:gd name="connsiteY48" fmla="*/ 0 h 11712"/>
              <a:gd name="connsiteX49" fmla="*/ 10539 w 10641"/>
              <a:gd name="connsiteY49" fmla="*/ 901 h 11712"/>
              <a:gd name="connsiteX50" fmla="*/ 8649 w 10641"/>
              <a:gd name="connsiteY50" fmla="*/ 3887 h 11712"/>
              <a:gd name="connsiteX51" fmla="*/ 10539 w 10641"/>
              <a:gd name="connsiteY51" fmla="*/ 1622 h 11712"/>
              <a:gd name="connsiteX52" fmla="*/ 10539 w 10641"/>
              <a:gd name="connsiteY52" fmla="*/ 2342 h 11712"/>
              <a:gd name="connsiteX53" fmla="*/ 10550 w 10641"/>
              <a:gd name="connsiteY53" fmla="*/ 2342 h 11712"/>
              <a:gd name="connsiteX54" fmla="*/ 9459 w 10641"/>
              <a:gd name="connsiteY54" fmla="*/ 5516 h 11712"/>
              <a:gd name="connsiteX55" fmla="*/ 9838 w 10641"/>
              <a:gd name="connsiteY55" fmla="*/ 6467 h 11712"/>
              <a:gd name="connsiteX56" fmla="*/ 10000 w 10641"/>
              <a:gd name="connsiteY56" fmla="*/ 7553 h 11712"/>
              <a:gd name="connsiteX57" fmla="*/ 10000 w 10641"/>
              <a:gd name="connsiteY57" fmla="*/ 7553 h 11712"/>
              <a:gd name="connsiteX58" fmla="*/ 10000 w 10641"/>
              <a:gd name="connsiteY58" fmla="*/ 7553 h 11712"/>
              <a:gd name="connsiteX0" fmla="*/ 10000 w 10641"/>
              <a:gd name="connsiteY0" fmla="*/ 7553 h 11712"/>
              <a:gd name="connsiteX1" fmla="*/ 10000 w 10641"/>
              <a:gd name="connsiteY1" fmla="*/ 7553 h 11712"/>
              <a:gd name="connsiteX2" fmla="*/ 10000 w 10641"/>
              <a:gd name="connsiteY2" fmla="*/ 7915 h 11712"/>
              <a:gd name="connsiteX3" fmla="*/ 9892 w 10641"/>
              <a:gd name="connsiteY3" fmla="*/ 8277 h 11712"/>
              <a:gd name="connsiteX4" fmla="*/ 9730 w 10641"/>
              <a:gd name="connsiteY4" fmla="*/ 8548 h 11712"/>
              <a:gd name="connsiteX5" fmla="*/ 9568 w 10641"/>
              <a:gd name="connsiteY5" fmla="*/ 8820 h 11712"/>
              <a:gd name="connsiteX6" fmla="*/ 9405 w 10641"/>
              <a:gd name="connsiteY6" fmla="*/ 9046 h 11712"/>
              <a:gd name="connsiteX7" fmla="*/ 9135 w 10641"/>
              <a:gd name="connsiteY7" fmla="*/ 9227 h 11712"/>
              <a:gd name="connsiteX8" fmla="*/ 8595 w 10641"/>
              <a:gd name="connsiteY8" fmla="*/ 9544 h 11712"/>
              <a:gd name="connsiteX9" fmla="*/ 8000 w 10641"/>
              <a:gd name="connsiteY9" fmla="*/ 9770 h 11712"/>
              <a:gd name="connsiteX10" fmla="*/ 8912 w 10641"/>
              <a:gd name="connsiteY10" fmla="*/ 11712 h 11712"/>
              <a:gd name="connsiteX11" fmla="*/ 6811 w 10641"/>
              <a:gd name="connsiteY11" fmla="*/ 10268 h 11712"/>
              <a:gd name="connsiteX12" fmla="*/ 6378 w 10641"/>
              <a:gd name="connsiteY12" fmla="*/ 10584 h 11712"/>
              <a:gd name="connsiteX13" fmla="*/ 6378 w 10641"/>
              <a:gd name="connsiteY13" fmla="*/ 10584 h 11712"/>
              <a:gd name="connsiteX14" fmla="*/ 6000 w 10641"/>
              <a:gd name="connsiteY14" fmla="*/ 10901 h 11712"/>
              <a:gd name="connsiteX15" fmla="*/ 6000 w 10641"/>
              <a:gd name="connsiteY15" fmla="*/ 10901 h 11712"/>
              <a:gd name="connsiteX16" fmla="*/ 6000 w 10641"/>
              <a:gd name="connsiteY16" fmla="*/ 10901 h 11712"/>
              <a:gd name="connsiteX17" fmla="*/ 5405 w 10641"/>
              <a:gd name="connsiteY17" fmla="*/ 9996 h 11712"/>
              <a:gd name="connsiteX18" fmla="*/ 2128 w 10641"/>
              <a:gd name="connsiteY18" fmla="*/ 11712 h 11712"/>
              <a:gd name="connsiteX19" fmla="*/ 1317 w 10641"/>
              <a:gd name="connsiteY19" fmla="*/ 10901 h 11712"/>
              <a:gd name="connsiteX20" fmla="*/ 0 w 10641"/>
              <a:gd name="connsiteY20" fmla="*/ 9099 h 11712"/>
              <a:gd name="connsiteX21" fmla="*/ 1568 w 10641"/>
              <a:gd name="connsiteY21" fmla="*/ 5381 h 11712"/>
              <a:gd name="connsiteX22" fmla="*/ 865 w 10641"/>
              <a:gd name="connsiteY22" fmla="*/ 4340 h 11712"/>
              <a:gd name="connsiteX23" fmla="*/ 216 w 10641"/>
              <a:gd name="connsiteY23" fmla="*/ 3209 h 11712"/>
              <a:gd name="connsiteX24" fmla="*/ 216 w 10641"/>
              <a:gd name="connsiteY24" fmla="*/ 3209 h 11712"/>
              <a:gd name="connsiteX25" fmla="*/ 54 w 10641"/>
              <a:gd name="connsiteY25" fmla="*/ 2666 h 11712"/>
              <a:gd name="connsiteX26" fmla="*/ 0 w 10641"/>
              <a:gd name="connsiteY26" fmla="*/ 2304 h 11712"/>
              <a:gd name="connsiteX27" fmla="*/ 54 w 10641"/>
              <a:gd name="connsiteY27" fmla="*/ 2123 h 11712"/>
              <a:gd name="connsiteX28" fmla="*/ 108 w 10641"/>
              <a:gd name="connsiteY28" fmla="*/ 1987 h 11712"/>
              <a:gd name="connsiteX29" fmla="*/ 324 w 10641"/>
              <a:gd name="connsiteY29" fmla="*/ 1761 h 11712"/>
              <a:gd name="connsiteX30" fmla="*/ 541 w 10641"/>
              <a:gd name="connsiteY30" fmla="*/ 1670 h 11712"/>
              <a:gd name="connsiteX31" fmla="*/ 919 w 10641"/>
              <a:gd name="connsiteY31" fmla="*/ 1489 h 11712"/>
              <a:gd name="connsiteX32" fmla="*/ 1297 w 10641"/>
              <a:gd name="connsiteY32" fmla="*/ 1399 h 11712"/>
              <a:gd name="connsiteX33" fmla="*/ 1676 w 10641"/>
              <a:gd name="connsiteY33" fmla="*/ 1263 h 11712"/>
              <a:gd name="connsiteX34" fmla="*/ 1676 w 10641"/>
              <a:gd name="connsiteY34" fmla="*/ 1263 h 11712"/>
              <a:gd name="connsiteX35" fmla="*/ 2000 w 10641"/>
              <a:gd name="connsiteY35" fmla="*/ 1082 h 11712"/>
              <a:gd name="connsiteX36" fmla="*/ 2270 w 10641"/>
              <a:gd name="connsiteY36" fmla="*/ 991 h 11712"/>
              <a:gd name="connsiteX37" fmla="*/ 2595 w 10641"/>
              <a:gd name="connsiteY37" fmla="*/ 946 h 11712"/>
              <a:gd name="connsiteX38" fmla="*/ 2811 w 10641"/>
              <a:gd name="connsiteY38" fmla="*/ 901 h 11712"/>
              <a:gd name="connsiteX39" fmla="*/ 3027 w 10641"/>
              <a:gd name="connsiteY39" fmla="*/ 946 h 11712"/>
              <a:gd name="connsiteX40" fmla="*/ 3243 w 10641"/>
              <a:gd name="connsiteY40" fmla="*/ 991 h 11712"/>
              <a:gd name="connsiteX41" fmla="*/ 3730 w 10641"/>
              <a:gd name="connsiteY41" fmla="*/ 1218 h 11712"/>
              <a:gd name="connsiteX42" fmla="*/ 4216 w 10641"/>
              <a:gd name="connsiteY42" fmla="*/ 1399 h 11712"/>
              <a:gd name="connsiteX43" fmla="*/ 4973 w 10641"/>
              <a:gd name="connsiteY43" fmla="*/ 1670 h 11712"/>
              <a:gd name="connsiteX44" fmla="*/ 5405 w 10641"/>
              <a:gd name="connsiteY44" fmla="*/ 1761 h 11712"/>
              <a:gd name="connsiteX45" fmla="*/ 5892 w 10641"/>
              <a:gd name="connsiteY45" fmla="*/ 1806 h 11712"/>
              <a:gd name="connsiteX46" fmla="*/ 6541 w 10641"/>
              <a:gd name="connsiteY46" fmla="*/ 1896 h 11712"/>
              <a:gd name="connsiteX47" fmla="*/ 7189 w 10641"/>
              <a:gd name="connsiteY47" fmla="*/ 1896 h 11712"/>
              <a:gd name="connsiteX48" fmla="*/ 10539 w 10641"/>
              <a:gd name="connsiteY48" fmla="*/ 0 h 11712"/>
              <a:gd name="connsiteX49" fmla="*/ 10539 w 10641"/>
              <a:gd name="connsiteY49" fmla="*/ 901 h 11712"/>
              <a:gd name="connsiteX50" fmla="*/ 8649 w 10641"/>
              <a:gd name="connsiteY50" fmla="*/ 3887 h 11712"/>
              <a:gd name="connsiteX51" fmla="*/ 10539 w 10641"/>
              <a:gd name="connsiteY51" fmla="*/ 1622 h 11712"/>
              <a:gd name="connsiteX52" fmla="*/ 10539 w 10641"/>
              <a:gd name="connsiteY52" fmla="*/ 2342 h 11712"/>
              <a:gd name="connsiteX53" fmla="*/ 10550 w 10641"/>
              <a:gd name="connsiteY53" fmla="*/ 2342 h 11712"/>
              <a:gd name="connsiteX54" fmla="*/ 10641 w 10641"/>
              <a:gd name="connsiteY54" fmla="*/ 3619 h 11712"/>
              <a:gd name="connsiteX55" fmla="*/ 9838 w 10641"/>
              <a:gd name="connsiteY55" fmla="*/ 6467 h 11712"/>
              <a:gd name="connsiteX56" fmla="*/ 10000 w 10641"/>
              <a:gd name="connsiteY56" fmla="*/ 7553 h 11712"/>
              <a:gd name="connsiteX57" fmla="*/ 10000 w 10641"/>
              <a:gd name="connsiteY57" fmla="*/ 7553 h 11712"/>
              <a:gd name="connsiteX58" fmla="*/ 10000 w 10641"/>
              <a:gd name="connsiteY58" fmla="*/ 7553 h 11712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9135 w 10641"/>
              <a:gd name="connsiteY7" fmla="*/ 9227 h 12876"/>
              <a:gd name="connsiteX8" fmla="*/ 8595 w 10641"/>
              <a:gd name="connsiteY8" fmla="*/ 9544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9135 w 10641"/>
              <a:gd name="connsiteY7" fmla="*/ 9227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8912 w 10641"/>
              <a:gd name="connsiteY11" fmla="*/ 11712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8912 w 10641"/>
              <a:gd name="connsiteY11" fmla="*/ 11712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5887 w 10641"/>
              <a:gd name="connsiteY17" fmla="*/ 10901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2128 w 11926"/>
              <a:gd name="connsiteY18" fmla="*/ 11712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2324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912 w 11926"/>
              <a:gd name="connsiteY9" fmla="*/ 10901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926" h="12876">
                <a:moveTo>
                  <a:pt x="10000" y="7553"/>
                </a:moveTo>
                <a:lnTo>
                  <a:pt x="10000" y="7553"/>
                </a:lnTo>
                <a:lnTo>
                  <a:pt x="10000" y="7915"/>
                </a:lnTo>
                <a:lnTo>
                  <a:pt x="9892" y="8277"/>
                </a:lnTo>
                <a:lnTo>
                  <a:pt x="9730" y="8548"/>
                </a:lnTo>
                <a:lnTo>
                  <a:pt x="9568" y="8820"/>
                </a:lnTo>
                <a:lnTo>
                  <a:pt x="9405" y="9046"/>
                </a:lnTo>
                <a:lnTo>
                  <a:pt x="10539" y="10901"/>
                </a:lnTo>
                <a:lnTo>
                  <a:pt x="10641" y="12876"/>
                </a:lnTo>
                <a:lnTo>
                  <a:pt x="8912" y="10901"/>
                </a:lnTo>
                <a:lnTo>
                  <a:pt x="8912" y="11712"/>
                </a:lnTo>
                <a:lnTo>
                  <a:pt x="8912" y="11712"/>
                </a:lnTo>
                <a:lnTo>
                  <a:pt x="6378" y="10584"/>
                </a:lnTo>
                <a:lnTo>
                  <a:pt x="6378" y="10584"/>
                </a:lnTo>
                <a:lnTo>
                  <a:pt x="6000" y="10901"/>
                </a:lnTo>
                <a:lnTo>
                  <a:pt x="6000" y="10901"/>
                </a:lnTo>
                <a:lnTo>
                  <a:pt x="6000" y="10901"/>
                </a:lnTo>
                <a:lnTo>
                  <a:pt x="5383" y="9099"/>
                </a:lnTo>
                <a:cubicBezTo>
                  <a:pt x="3421" y="9099"/>
                  <a:pt x="1206" y="9428"/>
                  <a:pt x="0" y="10901"/>
                </a:cubicBezTo>
                <a:lnTo>
                  <a:pt x="1317" y="10901"/>
                </a:lnTo>
                <a:lnTo>
                  <a:pt x="0" y="9099"/>
                </a:lnTo>
                <a:lnTo>
                  <a:pt x="1568" y="5766"/>
                </a:lnTo>
                <a:lnTo>
                  <a:pt x="865" y="4340"/>
                </a:lnTo>
                <a:lnTo>
                  <a:pt x="216" y="3209"/>
                </a:lnTo>
                <a:lnTo>
                  <a:pt x="216" y="3209"/>
                </a:lnTo>
                <a:lnTo>
                  <a:pt x="54" y="2666"/>
                </a:lnTo>
                <a:cubicBezTo>
                  <a:pt x="36" y="2545"/>
                  <a:pt x="18" y="2425"/>
                  <a:pt x="0" y="2304"/>
                </a:cubicBezTo>
                <a:cubicBezTo>
                  <a:pt x="18" y="2244"/>
                  <a:pt x="36" y="2183"/>
                  <a:pt x="54" y="2123"/>
                </a:cubicBezTo>
                <a:cubicBezTo>
                  <a:pt x="72" y="2078"/>
                  <a:pt x="90" y="2032"/>
                  <a:pt x="108" y="1987"/>
                </a:cubicBezTo>
                <a:lnTo>
                  <a:pt x="324" y="1761"/>
                </a:lnTo>
                <a:lnTo>
                  <a:pt x="541" y="1670"/>
                </a:lnTo>
                <a:lnTo>
                  <a:pt x="919" y="1489"/>
                </a:lnTo>
                <a:lnTo>
                  <a:pt x="1297" y="1399"/>
                </a:lnTo>
                <a:lnTo>
                  <a:pt x="1676" y="1263"/>
                </a:lnTo>
                <a:lnTo>
                  <a:pt x="1676" y="1263"/>
                </a:lnTo>
                <a:lnTo>
                  <a:pt x="2000" y="1082"/>
                </a:lnTo>
                <a:lnTo>
                  <a:pt x="2270" y="991"/>
                </a:lnTo>
                <a:lnTo>
                  <a:pt x="2595" y="946"/>
                </a:lnTo>
                <a:lnTo>
                  <a:pt x="2811" y="901"/>
                </a:lnTo>
                <a:lnTo>
                  <a:pt x="3027" y="946"/>
                </a:lnTo>
                <a:lnTo>
                  <a:pt x="3243" y="991"/>
                </a:lnTo>
                <a:lnTo>
                  <a:pt x="3730" y="1218"/>
                </a:lnTo>
                <a:lnTo>
                  <a:pt x="4216" y="1399"/>
                </a:lnTo>
                <a:lnTo>
                  <a:pt x="4973" y="1670"/>
                </a:lnTo>
                <a:lnTo>
                  <a:pt x="5405" y="1761"/>
                </a:lnTo>
                <a:lnTo>
                  <a:pt x="5892" y="1806"/>
                </a:lnTo>
                <a:lnTo>
                  <a:pt x="6541" y="1896"/>
                </a:lnTo>
                <a:lnTo>
                  <a:pt x="7189" y="1896"/>
                </a:lnTo>
                <a:lnTo>
                  <a:pt x="10539" y="0"/>
                </a:lnTo>
                <a:cubicBezTo>
                  <a:pt x="10579" y="294"/>
                  <a:pt x="10499" y="607"/>
                  <a:pt x="10539" y="901"/>
                </a:cubicBezTo>
                <a:lnTo>
                  <a:pt x="11926" y="1622"/>
                </a:lnTo>
                <a:lnTo>
                  <a:pt x="10539" y="1622"/>
                </a:lnTo>
                <a:lnTo>
                  <a:pt x="10539" y="2342"/>
                </a:lnTo>
                <a:cubicBezTo>
                  <a:pt x="10219" y="2978"/>
                  <a:pt x="10870" y="1706"/>
                  <a:pt x="10550" y="2342"/>
                </a:cubicBezTo>
                <a:cubicBezTo>
                  <a:pt x="10580" y="2768"/>
                  <a:pt x="10611" y="3193"/>
                  <a:pt x="10641" y="3619"/>
                </a:cubicBezTo>
                <a:lnTo>
                  <a:pt x="9838" y="6467"/>
                </a:lnTo>
                <a:lnTo>
                  <a:pt x="10000" y="7553"/>
                </a:lnTo>
                <a:lnTo>
                  <a:pt x="10000" y="7553"/>
                </a:lnTo>
                <a:lnTo>
                  <a:pt x="10000" y="75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100" dirty="0">
                <a:solidFill>
                  <a:srgbClr val="262626"/>
                </a:solidFill>
                <a:effectLst/>
                <a:latin typeface="PF Din Text Cond Pro Light"/>
                <a:ea typeface="Batang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04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Диаграмма 43"/>
          <p:cNvGraphicFramePr/>
          <p:nvPr>
            <p:extLst/>
          </p:nvPr>
        </p:nvGraphicFramePr>
        <p:xfrm>
          <a:off x="115046" y="1261236"/>
          <a:ext cx="4778457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02035" y="323131"/>
            <a:ext cx="7555558" cy="3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ЗАКУПОЧНОЙ ДЕЯТЕЛЬНОСТИ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7513" y="894367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F81BD"/>
                </a:solidFill>
                <a:latin typeface="Arial Narrow" panose="020B0606020202030204" pitchFamily="34" charset="0"/>
              </a:rPr>
              <a:t>СТРУКТУРА ЗАКУПОК </a:t>
            </a:r>
            <a:r>
              <a:rPr lang="ru-RU" sz="1600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ЗА 2015 ГОД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8102" y="5642830"/>
            <a:ext cx="212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доля закупок у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единственного  источника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37637" y="894367"/>
            <a:ext cx="454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ИТОГИ ЗАКУПОЧНОЙ ДЕЯТЕЛЬНОСТИ ЗА</a:t>
            </a:r>
            <a:r>
              <a:rPr lang="en-US" sz="1600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2015 ГОД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63693" y="1356546"/>
            <a:ext cx="153003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32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1106" y="1527685"/>
            <a:ext cx="340155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тысяч</a:t>
            </a:r>
            <a:r>
              <a:rPr lang="ru-RU" sz="1400" b="1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и</a:t>
            </a:r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закупочных процедур</a:t>
            </a:r>
            <a:endParaRPr lang="ru-RU" sz="1400" i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1920" y="1931469"/>
            <a:ext cx="153003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302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72579" y="1962247"/>
            <a:ext cx="283306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млрд. рублей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 общая </a:t>
            </a:r>
          </a:p>
          <a:p>
            <a:pPr algn="just"/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стоимость закупочных процедур</a:t>
            </a:r>
            <a:endParaRPr lang="ru-RU" sz="1400" i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992" y="2607417"/>
            <a:ext cx="8446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27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81957" y="2665152"/>
            <a:ext cx="34986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млрд. рублей </a:t>
            </a:r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экономический эффект от проведения  конкурентных процедур или  8,</a:t>
            </a:r>
            <a:r>
              <a:rPr lang="en-US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3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sz="1400" b="1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9992" y="3247591"/>
            <a:ext cx="102681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98%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9129" y="3274097"/>
            <a:ext cx="34986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доля закупок на электронных </a:t>
            </a:r>
          </a:p>
          <a:p>
            <a:pPr algn="just"/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торговых площадках</a:t>
            </a:r>
            <a:endParaRPr lang="ru-RU" sz="1400" i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64535" y="422108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ОТКРЫТОСТЬ ЗАКУПОЧНЫХ ПРОЦЕДУР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27259" y="4711477"/>
            <a:ext cx="2925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открытые закупочные процедуры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114092" y="4716247"/>
            <a:ext cx="1295278" cy="13154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28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7" name="Диаграмма 46"/>
          <p:cNvGraphicFramePr/>
          <p:nvPr>
            <p:extLst/>
          </p:nvPr>
        </p:nvGraphicFramePr>
        <p:xfrm>
          <a:off x="4453888" y="4590420"/>
          <a:ext cx="2634214" cy="161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5132507" y="4990073"/>
            <a:ext cx="136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-20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96,9%</a:t>
            </a:r>
            <a:endParaRPr lang="ru-RU" sz="4000" dirty="0"/>
          </a:p>
        </p:txBody>
      </p:sp>
      <p:sp>
        <p:nvSpPr>
          <p:cNvPr id="50" name="TextBox 49"/>
          <p:cNvSpPr txBox="1"/>
          <p:nvPr/>
        </p:nvSpPr>
        <p:spPr>
          <a:xfrm>
            <a:off x="6457478" y="5672296"/>
            <a:ext cx="8910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3,1%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flipH="1">
            <a:off x="107502" y="5340449"/>
            <a:ext cx="5006589" cy="576054"/>
          </a:xfrm>
          <a:prstGeom prst="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</a:pPr>
            <a:r>
              <a:rPr lang="ru-RU" sz="1600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СРЕДНЕЕ КОЛИЧЕСТВО УЧАСТНИКОВ ЗАКУПОК: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971602" y="6135410"/>
            <a:ext cx="2033746" cy="28444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2014 - 4 </a:t>
            </a: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971601" y="5775370"/>
            <a:ext cx="2033746" cy="3015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2013 - 3,9 </a:t>
            </a: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971602" y="6477001"/>
            <a:ext cx="2033745" cy="33637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2015 –</a:t>
            </a:r>
            <a:r>
              <a:rPr lang="en-US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4</a:t>
            </a:r>
            <a:endParaRPr lang="ru-RU" sz="14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820472" y="311615"/>
            <a:ext cx="57606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</a:t>
            </a:r>
            <a:endParaRPr lang="ru-RU" sz="1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3311" y="314231"/>
            <a:ext cx="5591274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Реализация дорожной карты по расширению доступа к МСБ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820472" y="294031"/>
            <a:ext cx="57606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>
                <a:solidFill>
                  <a:prstClr val="white"/>
                </a:solidFill>
                <a:latin typeface="Arial Narrow" panose="020B0606020202030204" pitchFamily="34" charset="0"/>
              </a:rPr>
              <a:t>3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32848"/>
              </p:ext>
            </p:extLst>
          </p:nvPr>
        </p:nvGraphicFramePr>
        <p:xfrm>
          <a:off x="323528" y="836712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10290"/>
            <a:ext cx="4166053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углом вверх 5"/>
          <p:cNvSpPr/>
          <p:nvPr/>
        </p:nvSpPr>
        <p:spPr>
          <a:xfrm rot="16200000" flipH="1">
            <a:off x="6516218" y="4509120"/>
            <a:ext cx="792086" cy="2520281"/>
          </a:xfrm>
          <a:prstGeom prst="bentUpArrow">
            <a:avLst>
              <a:gd name="adj1" fmla="val 36390"/>
              <a:gd name="adj2" fmla="val 24084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5085184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5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44834" y="315411"/>
            <a:ext cx="7555558" cy="3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9" tIns="45695" rIns="91389" bIns="45695" anchor="ctr"/>
          <a:lstStyle/>
          <a:p>
            <a:pPr defTabSz="913711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ПОСТАНОВЛЕНИЕ ПРАВИТЕЛЬСТВА РФ ОТ 11.12.2014 № 1352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7182" y="908720"/>
            <a:ext cx="8347646" cy="191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1600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8. ст. 3 Закона 223-ФЗ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600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Правительство Российской Федерации вправе установить</a:t>
            </a:r>
            <a:r>
              <a:rPr lang="ru-RU" sz="16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600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особенности участия субъектов малого и среднего предпринимательства в закупке, осуществляемой отдельными заказчиками, годовой объем закупки, который данные заказчики обязаны осуществить у таких субъектов, порядок расчета указанного объема, а также форму годового отчета о закупке у субъектов малого и среднего предпринимательства и требования к содержанию этого отчета.</a:t>
            </a:r>
            <a:endParaRPr lang="ru-RU" sz="1600" i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533" y="3541387"/>
            <a:ext cx="8496944" cy="30559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ПРАВИТЕЛЬСТВО РОССИЙСКОЙ ФЕДЕРАЦИИ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ПОСТАНОВЛЕНИЕ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11 декабря 2014 </a:t>
            </a:r>
            <a:r>
              <a:rPr lang="ru-RU" b="1" dirty="0" smtClean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года </a:t>
            </a: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-RU" b="1" dirty="0" smtClean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1352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 ОСОБЕННОСТЯХ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УЧАСТИЯ СУБЪЕКТОВ МАЛОГО И СРЕДНЕГО ПРЕДПРИНИМАТЕЛЬСТВА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ЗАКУПКАХ ТОВАРОВ, РАБОТ, УСЛУГ ОТДЕЛЬНЫМИ ВИДАМИ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ЮРИДИЧЕСКИХ ЛИЦ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43" y="3574247"/>
            <a:ext cx="1309086" cy="15392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47713" y="2658881"/>
            <a:ext cx="1697505" cy="559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Применение положений Постановления</a:t>
            </a:r>
            <a:endParaRPr lang="ru-RU" sz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8284173" y="3195132"/>
            <a:ext cx="458390" cy="31792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62428" y="3556044"/>
            <a:ext cx="1697505" cy="7187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Для компаний с объемом выручки более 10 млрд. рублей – с 01.07.2015 </a:t>
            </a:r>
            <a:endParaRPr lang="ru-RU" sz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7712" y="4617968"/>
            <a:ext cx="1697505" cy="559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  <a:latin typeface="Arial Narrow" panose="020B0606020202030204" pitchFamily="34" charset="0"/>
              </a:rPr>
              <a:t>Для </a:t>
            </a:r>
            <a:r>
              <a:rPr lang="ru-RU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остальных компаний субъектов закона – </a:t>
            </a:r>
            <a:r>
              <a:rPr lang="ru-RU" sz="1200" dirty="0">
                <a:solidFill>
                  <a:prstClr val="white"/>
                </a:solidFill>
                <a:latin typeface="Arial Narrow" panose="020B0606020202030204" pitchFamily="34" charset="0"/>
              </a:rPr>
              <a:t>с </a:t>
            </a:r>
            <a:r>
              <a:rPr lang="ru-RU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01.01.2016 </a:t>
            </a:r>
            <a:endParaRPr lang="ru-RU" sz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0800000">
            <a:off x="8284173" y="4263199"/>
            <a:ext cx="452330" cy="31792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858572" y="294031"/>
            <a:ext cx="57606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4</a:t>
            </a:r>
            <a:endParaRPr lang="ru-RU" sz="1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1824" y="1924497"/>
            <a:ext cx="3801830" cy="50742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Проведение закупок только среди МСП</a:t>
            </a:r>
            <a:endParaRPr lang="ru-RU" sz="1400" dirty="0">
              <a:solidFill>
                <a:srgbClr val="1F497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824" y="2522192"/>
            <a:ext cx="8400792" cy="5028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Проведение закупок с обязательным привлечением МСП на субподряд</a:t>
            </a:r>
            <a:endParaRPr lang="ru-RU" sz="1400" dirty="0">
              <a:solidFill>
                <a:srgbClr val="1F497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013" y="1133536"/>
            <a:ext cx="8733398" cy="50541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1F49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Постановлением предусмотрено:</a:t>
            </a:r>
            <a:endParaRPr lang="ru-RU" b="1" dirty="0">
              <a:solidFill>
                <a:srgbClr val="1F497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Соединительная линия уступом 10"/>
          <p:cNvCxnSpPr>
            <a:endCxn id="8" idx="1"/>
          </p:cNvCxnSpPr>
          <p:nvPr/>
        </p:nvCxnSpPr>
        <p:spPr>
          <a:xfrm rot="16200000" flipH="1">
            <a:off x="124546" y="1780930"/>
            <a:ext cx="469738" cy="324818"/>
          </a:xfrm>
          <a:prstGeom prst="bentConnector2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endCxn id="9" idx="1"/>
          </p:cNvCxnSpPr>
          <p:nvPr/>
        </p:nvCxnSpPr>
        <p:spPr>
          <a:xfrm rot="16200000" flipH="1">
            <a:off x="-234608" y="2017193"/>
            <a:ext cx="1187548" cy="325316"/>
          </a:xfrm>
          <a:prstGeom prst="bentConnector2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endCxn id="8" idx="1"/>
          </p:cNvCxnSpPr>
          <p:nvPr/>
        </p:nvCxnSpPr>
        <p:spPr>
          <a:xfrm rot="16200000" flipH="1">
            <a:off x="97718" y="1754102"/>
            <a:ext cx="540704" cy="307508"/>
          </a:xfrm>
          <a:prstGeom prst="bentConnector2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endCxn id="9" idx="1"/>
          </p:cNvCxnSpPr>
          <p:nvPr/>
        </p:nvCxnSpPr>
        <p:spPr>
          <a:xfrm rot="16200000" flipH="1">
            <a:off x="-136215" y="2115586"/>
            <a:ext cx="1008564" cy="307514"/>
          </a:xfrm>
          <a:prstGeom prst="bentConnector2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1824" y="2522192"/>
            <a:ext cx="0" cy="50286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1824" y="1925692"/>
            <a:ext cx="8" cy="506227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06036" y="1629700"/>
            <a:ext cx="8733399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21824" y="3815735"/>
            <a:ext cx="8400792" cy="403627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Перечень закупок, исключенных из расчета общего годового объема закупок</a:t>
            </a:r>
            <a:endParaRPr lang="ru-RU" sz="1400" i="1" dirty="0">
              <a:solidFill>
                <a:srgbClr val="1F497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Соединительная линия уступом 33"/>
          <p:cNvCxnSpPr>
            <a:endCxn id="28" idx="1"/>
          </p:cNvCxnSpPr>
          <p:nvPr/>
        </p:nvCxnSpPr>
        <p:spPr>
          <a:xfrm rot="16200000" flipH="1">
            <a:off x="-340149" y="3155576"/>
            <a:ext cx="1416386" cy="307560"/>
          </a:xfrm>
          <a:prstGeom prst="bentConnector2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521825" y="4371560"/>
            <a:ext cx="3801830" cy="28803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Требования к содержанию годового отчета</a:t>
            </a:r>
            <a:endParaRPr lang="ru-RU" sz="1400" dirty="0">
              <a:solidFill>
                <a:srgbClr val="1F497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521824" y="4371560"/>
            <a:ext cx="0" cy="288032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endCxn id="51" idx="1"/>
          </p:cNvCxnSpPr>
          <p:nvPr/>
        </p:nvCxnSpPr>
        <p:spPr>
          <a:xfrm rot="16200000" flipH="1">
            <a:off x="-643682" y="3350069"/>
            <a:ext cx="2023504" cy="307510"/>
          </a:xfrm>
          <a:prstGeom prst="bentConnector2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521824" y="3815735"/>
            <a:ext cx="8" cy="403627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21825" y="4797152"/>
            <a:ext cx="3801830" cy="28803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Форма годового отчета</a:t>
            </a:r>
            <a:endParaRPr lang="ru-RU" sz="1400" dirty="0">
              <a:solidFill>
                <a:srgbClr val="1F497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Соединительная линия уступом 43"/>
          <p:cNvCxnSpPr>
            <a:endCxn id="68" idx="1"/>
          </p:cNvCxnSpPr>
          <p:nvPr/>
        </p:nvCxnSpPr>
        <p:spPr>
          <a:xfrm rot="16200000" flipH="1">
            <a:off x="-346801" y="2532942"/>
            <a:ext cx="1429744" cy="307506"/>
          </a:xfrm>
          <a:prstGeom prst="bentConnector2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21824" y="4797152"/>
            <a:ext cx="0" cy="288032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076056" y="1925691"/>
            <a:ext cx="3846560" cy="506227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соответствии с перечнем товаров, работ, услуг, утвержденным заказчиком</a:t>
            </a:r>
            <a:endParaRPr lang="ru-RU" sz="14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21824" y="3150134"/>
            <a:ext cx="3801830" cy="5028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Обязательная доля закупок у МСП от общего годового объема закупок</a:t>
            </a:r>
            <a:endParaRPr lang="ru-RU" sz="1400" dirty="0">
              <a:solidFill>
                <a:srgbClr val="1F497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521824" y="3150134"/>
            <a:ext cx="0" cy="50286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5076056" y="3150133"/>
            <a:ext cx="1572544" cy="5028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5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II </a:t>
            </a:r>
            <a:r>
              <a:rPr lang="ru-RU" sz="115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полугодие 2015 года</a:t>
            </a:r>
          </a:p>
          <a:p>
            <a:pPr algn="ctr"/>
            <a:r>
              <a:rPr lang="ru-RU" sz="115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9% (из них 5% прямых закупок)</a:t>
            </a:r>
            <a:endParaRPr lang="ru-RU" sz="115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Соединительная линия уступом 75"/>
          <p:cNvCxnSpPr>
            <a:endCxn id="43" idx="1"/>
          </p:cNvCxnSpPr>
          <p:nvPr/>
        </p:nvCxnSpPr>
        <p:spPr>
          <a:xfrm rot="16200000" flipH="1">
            <a:off x="-1208643" y="3210700"/>
            <a:ext cx="3153428" cy="307508"/>
          </a:xfrm>
          <a:prstGeom prst="bentConnector2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544834" y="315411"/>
            <a:ext cx="7555558" cy="3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9" tIns="45695" rIns="91389" bIns="45695" anchor="ctr"/>
          <a:lstStyle/>
          <a:p>
            <a:pPr defTabSz="913711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ПОСТАНОВЛЕНИЕ ПРАВИТЕЛЬСТВА РФ ОТ 11.12.2014 № 1352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21823" y="5250425"/>
            <a:ext cx="8417611" cy="50742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Проведение закупок только среди МСП в соответствии перечнем товаров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работ, услуг, утвержденным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заказчиком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66131" y="6210440"/>
            <a:ext cx="3164994" cy="53092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Обязательно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при закупке 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 50 млн. рублей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583470" y="6210440"/>
            <a:ext cx="3164994" cy="53092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Возможно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при закупке 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50  до 200 млн. рублей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275420" y="3164715"/>
            <a:ext cx="1647196" cy="5028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9" tIns="45695" rIns="91389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5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2016 года</a:t>
            </a:r>
          </a:p>
          <a:p>
            <a:pPr algn="ctr"/>
            <a:r>
              <a:rPr lang="ru-RU" sz="115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18% (из них 10% прямых закупок)</a:t>
            </a:r>
            <a:endParaRPr lang="ru-RU" sz="115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4572000" y="2034192"/>
            <a:ext cx="295098" cy="288032"/>
            <a:chOff x="5004048" y="1616224"/>
            <a:chExt cx="720080" cy="228600"/>
          </a:xfrm>
        </p:grpSpPr>
        <p:cxnSp>
          <p:nvCxnSpPr>
            <p:cNvPr id="63" name="Прямая со стрелкой 62"/>
            <p:cNvCxnSpPr/>
            <p:nvPr/>
          </p:nvCxnSpPr>
          <p:spPr>
            <a:xfrm>
              <a:off x="5004048" y="1616224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>
              <a:off x="5004048" y="1730524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>
              <a:off x="5004048" y="1844824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4572000" y="3234101"/>
            <a:ext cx="295098" cy="288032"/>
            <a:chOff x="5004048" y="1616224"/>
            <a:chExt cx="720080" cy="228600"/>
          </a:xfrm>
        </p:grpSpPr>
        <p:cxnSp>
          <p:nvCxnSpPr>
            <p:cNvPr id="67" name="Прямая со стрелкой 66"/>
            <p:cNvCxnSpPr/>
            <p:nvPr/>
          </p:nvCxnSpPr>
          <p:spPr>
            <a:xfrm>
              <a:off x="5004048" y="1616224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>
              <a:off x="5004048" y="1730524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>
              <a:off x="5004048" y="1844824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Группа 77"/>
          <p:cNvGrpSpPr/>
          <p:nvPr/>
        </p:nvGrpSpPr>
        <p:grpSpPr>
          <a:xfrm>
            <a:off x="6811078" y="3244766"/>
            <a:ext cx="295098" cy="288032"/>
            <a:chOff x="5004048" y="1616224"/>
            <a:chExt cx="720080" cy="228600"/>
          </a:xfrm>
        </p:grpSpPr>
        <p:cxnSp>
          <p:nvCxnSpPr>
            <p:cNvPr id="85" name="Прямая со стрелкой 84"/>
            <p:cNvCxnSpPr/>
            <p:nvPr/>
          </p:nvCxnSpPr>
          <p:spPr>
            <a:xfrm>
              <a:off x="5004048" y="1616224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>
              <a:off x="5004048" y="1730524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>
              <a:off x="5004048" y="1844824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Группа 87"/>
          <p:cNvGrpSpPr/>
          <p:nvPr/>
        </p:nvGrpSpPr>
        <p:grpSpPr>
          <a:xfrm rot="5400000">
            <a:off x="2123637" y="5836303"/>
            <a:ext cx="338013" cy="288032"/>
            <a:chOff x="5004048" y="1616224"/>
            <a:chExt cx="720080" cy="228600"/>
          </a:xfrm>
        </p:grpSpPr>
        <p:cxnSp>
          <p:nvCxnSpPr>
            <p:cNvPr id="90" name="Прямая со стрелкой 89"/>
            <p:cNvCxnSpPr/>
            <p:nvPr/>
          </p:nvCxnSpPr>
          <p:spPr>
            <a:xfrm>
              <a:off x="5004048" y="1616224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>
              <a:off x="5004048" y="1730524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/>
            <p:nvPr/>
          </p:nvCxnSpPr>
          <p:spPr>
            <a:xfrm>
              <a:off x="5004048" y="1844824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Группа 100"/>
          <p:cNvGrpSpPr/>
          <p:nvPr/>
        </p:nvGrpSpPr>
        <p:grpSpPr>
          <a:xfrm rot="5400000">
            <a:off x="6974345" y="5836303"/>
            <a:ext cx="338013" cy="288032"/>
            <a:chOff x="5004048" y="1616224"/>
            <a:chExt cx="720080" cy="228600"/>
          </a:xfrm>
        </p:grpSpPr>
        <p:cxnSp>
          <p:nvCxnSpPr>
            <p:cNvPr id="102" name="Прямая со стрелкой 101"/>
            <p:cNvCxnSpPr/>
            <p:nvPr/>
          </p:nvCxnSpPr>
          <p:spPr>
            <a:xfrm>
              <a:off x="5004048" y="1616224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/>
            <p:nvPr/>
          </p:nvCxnSpPr>
          <p:spPr>
            <a:xfrm>
              <a:off x="5004048" y="1730524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>
              <a:off x="5004048" y="1844824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72847" y="294031"/>
            <a:ext cx="57606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</a:t>
            </a:r>
            <a:endParaRPr lang="ru-RU" sz="1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69217" y="323131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ИТОГИ РЕАЛИЗАЦИИ ДОРОЖНОЙ КАРТЫ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020272" y="980728"/>
            <a:ext cx="0" cy="664167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979712" y="123684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2013 - 2014 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42348" y="123684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2015 и далее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87041" y="1340768"/>
            <a:ext cx="7627515" cy="67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4F81BD"/>
              </a:buClr>
              <a:buSzPct val="120000"/>
            </a:pPr>
            <a:r>
              <a:rPr lang="ru-RU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компаний стали участниками программы </a:t>
            </a:r>
            <a:r>
              <a:rPr lang="ru-RU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партнерства между ДЗО </a:t>
            </a:r>
            <a:r>
              <a:rPr lang="ru-RU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ПАО «Россети» </a:t>
            </a:r>
            <a:r>
              <a:rPr lang="ru-RU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 субъектами малого и среднего </a:t>
            </a:r>
            <a:r>
              <a:rPr lang="ru-RU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предпринимательства </a:t>
            </a:r>
            <a:endParaRPr lang="ru-RU" i="1" spc="-2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764704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F81BD"/>
                </a:solidFill>
                <a:latin typeface="Arial Narrow" panose="020B0606020202030204" pitchFamily="34" charset="0"/>
              </a:rPr>
              <a:t>ИТОГИ РЕАЛИЗАЦИИ ДОРОЖНОЙ КАРТЫ В </a:t>
            </a:r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ПАО «РОССЕТИ»</a:t>
            </a:r>
          </a:p>
          <a:p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ЗА 2015 ГОД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58979" y="3790137"/>
            <a:ext cx="684076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 </a:t>
            </a:r>
            <a:r>
              <a:rPr lang="ru-RU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итогам </a:t>
            </a:r>
            <a:r>
              <a:rPr lang="ru-RU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2015 года доля закупок у субъектов малого и среднего предпринимательства </a:t>
            </a:r>
            <a:r>
              <a:rPr lang="ru-RU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составила </a:t>
            </a:r>
            <a:r>
              <a:rPr lang="ru-RU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49,7%, </a:t>
            </a:r>
            <a:r>
              <a:rPr lang="ru-RU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доля прямых закупок – </a:t>
            </a:r>
            <a:r>
              <a:rPr lang="ru-RU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13%</a:t>
            </a:r>
            <a:endParaRPr lang="ru-RU" spc="-2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ru-RU" spc="-2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8282" y="2492896"/>
            <a:ext cx="7702190" cy="67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4F81BD"/>
              </a:buClr>
              <a:buSzPct val="120000"/>
            </a:pPr>
            <a:r>
              <a:rPr lang="ru-RU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совещательных органов ДЗО ПАО «Россети» с участием представителей малого и среднего предпринимательства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16832"/>
            <a:ext cx="7294140" cy="48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buClr>
                <a:srgbClr val="4F81BD"/>
              </a:buClr>
              <a:buSzPct val="120000"/>
            </a:pPr>
            <a:r>
              <a:rPr lang="ru-RU" sz="11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для </a:t>
            </a:r>
            <a:r>
              <a:rPr lang="ru-RU" sz="11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участников программы предусмотрено увеличение авансирования, возможность переуступки права требования по договору в пользу банков и исполнение договора без предоставления </a:t>
            </a:r>
            <a:r>
              <a:rPr lang="ru-RU" sz="11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обеспечения</a:t>
            </a:r>
            <a:endParaRPr lang="ru-RU" sz="1100" b="1" i="1" spc="-2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9524" y="3068960"/>
            <a:ext cx="7526932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buClr>
                <a:srgbClr val="4F81BD"/>
              </a:buClr>
              <a:buSzPct val="120000"/>
            </a:pPr>
            <a:r>
              <a:rPr lang="ru-RU" sz="12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ежеквартально проводят обсуждения и формируют предложения по совершенствованию нормативной базы и внутренних правил компании для повышения открытости в части проведения закупочных процедур</a:t>
            </a:r>
          </a:p>
        </p:txBody>
      </p:sp>
      <p:sp>
        <p:nvSpPr>
          <p:cNvPr id="43" name="Овал 42"/>
          <p:cNvSpPr/>
          <p:nvPr/>
        </p:nvSpPr>
        <p:spPr>
          <a:xfrm>
            <a:off x="243726" y="1628800"/>
            <a:ext cx="687057" cy="7055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~</a:t>
            </a:r>
            <a:r>
              <a:rPr lang="ru-RU" sz="24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520</a:t>
            </a:r>
            <a:endParaRPr lang="ru-RU" sz="2400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51520" y="2564904"/>
            <a:ext cx="667925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15</a:t>
            </a:r>
            <a:endParaRPr lang="ru-RU" sz="2400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08356" y="3717032"/>
            <a:ext cx="663244" cy="7000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49</a:t>
            </a:r>
            <a:r>
              <a:rPr lang="ru-RU" sz="16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,7%</a:t>
            </a:r>
            <a:endParaRPr lang="ru-RU" sz="1600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72847" y="294031"/>
            <a:ext cx="57606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>
                <a:solidFill>
                  <a:prstClr val="white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17" name="Овал 16"/>
          <p:cNvSpPr/>
          <p:nvPr/>
        </p:nvSpPr>
        <p:spPr>
          <a:xfrm>
            <a:off x="308356" y="4797152"/>
            <a:ext cx="667925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3200</a:t>
            </a:r>
            <a:endParaRPr lang="ru-RU" sz="2400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4797152"/>
            <a:ext cx="68407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 </a:t>
            </a:r>
            <a:r>
              <a:rPr lang="ru-RU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период с июля 2015г. </a:t>
            </a:r>
            <a:r>
              <a:rPr lang="ru-RU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проведено порядка </a:t>
            </a:r>
            <a:r>
              <a:rPr lang="en-US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3</a:t>
            </a:r>
            <a:r>
              <a:rPr lang="ru-RU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</a:t>
            </a:r>
            <a:r>
              <a:rPr lang="en-US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00</a:t>
            </a:r>
            <a:r>
              <a:rPr lang="ru-RU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спецторгов</a:t>
            </a:r>
            <a:r>
              <a:rPr lang="ru-RU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из перечня товаров, работ, услуг необходимых к закупкам у МСП</a:t>
            </a:r>
          </a:p>
        </p:txBody>
      </p:sp>
      <p:sp>
        <p:nvSpPr>
          <p:cNvPr id="19" name="Овал 18"/>
          <p:cNvSpPr/>
          <p:nvPr/>
        </p:nvSpPr>
        <p:spPr>
          <a:xfrm>
            <a:off x="323528" y="5805264"/>
            <a:ext cx="667925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15</a:t>
            </a:r>
            <a:r>
              <a:rPr lang="ru-RU" sz="24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,4</a:t>
            </a:r>
          </a:p>
          <a:p>
            <a:pPr algn="ctr"/>
            <a:r>
              <a:rPr lang="ru-RU" sz="105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млрд.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9632" y="5805264"/>
            <a:ext cx="68407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</a:t>
            </a:r>
            <a:r>
              <a:rPr lang="ru-RU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бъем закупок проведенных только для субъектов малого и среднего предпринимательства в 2015 году составил более 1</a:t>
            </a:r>
            <a:r>
              <a:rPr lang="en-US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5</a:t>
            </a:r>
            <a:r>
              <a:rPr lang="ru-RU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,4 млрд. руб.</a:t>
            </a:r>
            <a:endParaRPr lang="ru-RU" spc="-2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093" y="302590"/>
            <a:ext cx="4483600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ПРОГРАММА ПАРТНЕРСТВА ПАО «РОССЕТИ»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5"/>
            <a:ext cx="5544682" cy="31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28217" y="1052735"/>
            <a:ext cx="25202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Программа Партнерства разработана в соответствии с требованиями Дорожной карты и методическими рекомендациями Минэкономразвития. Утверждена приказом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ПАО «Россети» от 18.02.2014 №35. Аналогичные документы разработаны во всех профильных ДЗО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ПАО «Россети».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363919"/>
            <a:ext cx="4182218" cy="235326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2713125" y="3946180"/>
            <a:ext cx="3543300" cy="199263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5009802" y="4476589"/>
            <a:ext cx="3629025" cy="2040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712" y="6007052"/>
            <a:ext cx="4774078" cy="584775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Вся информация размещена на официальных сайтах Общества и его ДЗО в разделе «Закупки»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72847" y="294031"/>
            <a:ext cx="57606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7</a:t>
            </a:r>
            <a:endParaRPr lang="ru-RU" sz="1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2510" y="314231"/>
            <a:ext cx="4296048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СОВЕЩАТЕЛЬНЫЙ ОРГАН ПАО «РОССЕТИ»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3106" y="1568417"/>
            <a:ext cx="8331623" cy="186366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Консультативно-совещательный орган </a:t>
            </a:r>
            <a:r>
              <a:rPr lang="ru-RU" sz="1600" dirty="0">
                <a:solidFill>
                  <a:srgbClr val="1F49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призван на основе взаимодействия с предпринимательским сообществом, некоммерческими и общественными объединениями, представителями отраслевых научных и образовательных учреждений и организаций вырабатывать меры и мероприятия, направленные на повышение эффективности закупочной деятельности </a:t>
            </a:r>
            <a:r>
              <a:rPr lang="ru-RU" sz="16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Общества и </a:t>
            </a:r>
            <a:r>
              <a:rPr lang="ru-RU" sz="1600" dirty="0">
                <a:solidFill>
                  <a:srgbClr val="1F49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увеличение доли закупок инновационной продукции для нужд Общества, в том числе за счет расширения доступа субъектов МСП к закупкам Общества, а также осуществлять анализ реализации указанных мер и мероприятий.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038" y="980728"/>
            <a:ext cx="8752449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Полномочия совещательного органа</a:t>
            </a: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-183723" y="1753420"/>
            <a:ext cx="1147856" cy="345802"/>
          </a:xfrm>
          <a:prstGeom prst="bentConnector2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-175091" y="1823252"/>
            <a:ext cx="1147856" cy="328538"/>
          </a:xfrm>
          <a:prstGeom prst="bentConnector2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7294" y="1568417"/>
            <a:ext cx="0" cy="1863664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31089" y="1412776"/>
            <a:ext cx="8733399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453" y="3460130"/>
            <a:ext cx="524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ЧЛЕНЫ СОВЕЩАТЕЛЬНОГО ОРГАНА ПАО «РОССЕТИ»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777421"/>
            <a:ext cx="8856984" cy="332398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АНО 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«Агентство стратегических инициатив по продвижению новых проектов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ООО МСП «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ОПОРА РОССИИ»</a:t>
            </a: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Российский союз промышленников и 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предпринимателей</a:t>
            </a: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Торгово-промышленная палата 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РФ 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НП «Национальная Ассоциация Институтов Закупок»</a:t>
            </a: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Общероссийская общественная организация «Деловая Россия» </a:t>
            </a: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Институт управления закупками и продажами </a:t>
            </a:r>
            <a:b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им. А.Б. Соловьева </a:t>
            </a: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Фонд инфраструктурных и образовательных программ</a:t>
            </a: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ОАО «РВК»</a:t>
            </a: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НП «Межотраслевое объединение </a:t>
            </a:r>
            <a:r>
              <a:rPr lang="ru-RU" sz="1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наноиндустрии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pPr marL="72000" lvl="4">
              <a:buClr>
                <a:schemeClr val="tx2">
                  <a:lumMod val="60000"/>
                  <a:lumOff val="40000"/>
                </a:schemeClr>
              </a:buClr>
              <a:buSzPct val="120000"/>
            </a:pPr>
            <a:endParaRPr lang="ru-RU" sz="1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2000" lvl="4">
              <a:buClr>
                <a:schemeClr val="tx2">
                  <a:lumMod val="60000"/>
                  <a:lumOff val="40000"/>
                </a:schemeClr>
              </a:buClr>
              <a:buSzPct val="120000"/>
            </a:pPr>
            <a:endParaRPr lang="ru-RU" sz="1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ОАО «Российская венчурная компания» </a:t>
            </a: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Технологическая платформа «Интеллектуальная энергетическая система России» </a:t>
            </a: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Технологическая платформа «СВЧ Технология» </a:t>
            </a: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ЗАО «Российская корпорация средств связи» </a:t>
            </a: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ОАО «Научно-производственное предприятие «Контакт»</a:t>
            </a: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Технологическая платформа «Национальная программная платформа» </a:t>
            </a: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кластер </a:t>
            </a:r>
            <a:r>
              <a:rPr lang="ru-RU" sz="1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энергоэффективных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технологий Некоммерческой организации Фонд развития Центра разработки и коммерциализации новых технологий «Сколково» </a:t>
            </a:r>
          </a:p>
          <a:p>
            <a:pPr marL="357750" lvl="4" indent="-285750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ФГБОУ ВПО «Ивановский государственный политехнический университет»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72847" y="294031"/>
            <a:ext cx="57606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8</a:t>
            </a:r>
            <a:endParaRPr lang="ru-RU" sz="1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7_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1D4576"/>
      </a:accent1>
      <a:accent2>
        <a:srgbClr val="6597D8"/>
      </a:accent2>
      <a:accent3>
        <a:srgbClr val="FFC000"/>
      </a:accent3>
      <a:accent4>
        <a:srgbClr val="DCE8F6"/>
      </a:accent4>
      <a:accent5>
        <a:srgbClr val="1F497D"/>
      </a:accent5>
      <a:accent6>
        <a:srgbClr val="938953"/>
      </a:accent6>
      <a:hlink>
        <a:srgbClr val="0000FF"/>
      </a:hlink>
      <a:folHlink>
        <a:srgbClr val="800080"/>
      </a:folHlink>
    </a:clrScheme>
    <a:fontScheme name="4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7486</TotalTime>
  <Words>1366</Words>
  <Application>Microsoft Office PowerPoint</Application>
  <PresentationFormat>Экран (4:3)</PresentationFormat>
  <Paragraphs>234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27_Office Theme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Симоненко Виктор</dc:creator>
  <cp:lastModifiedBy>Егорова Алла Сергеевна</cp:lastModifiedBy>
  <cp:revision>823</cp:revision>
  <cp:lastPrinted>2016-03-01T07:17:43Z</cp:lastPrinted>
  <dcterms:created xsi:type="dcterms:W3CDTF">2014-05-30T17:35:46Z</dcterms:created>
  <dcterms:modified xsi:type="dcterms:W3CDTF">2016-03-02T11:19:38Z</dcterms:modified>
</cp:coreProperties>
</file>